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304" r:id="rId6"/>
    <p:sldId id="295" r:id="rId7"/>
    <p:sldId id="296" r:id="rId8"/>
    <p:sldId id="284" r:id="rId9"/>
    <p:sldId id="297" r:id="rId10"/>
    <p:sldId id="298" r:id="rId11"/>
    <p:sldId id="299" r:id="rId12"/>
    <p:sldId id="271" r:id="rId13"/>
    <p:sldId id="275" r:id="rId14"/>
    <p:sldId id="300" r:id="rId15"/>
    <p:sldId id="344" r:id="rId16"/>
    <p:sldId id="345" r:id="rId17"/>
    <p:sldId id="336" r:id="rId18"/>
    <p:sldId id="346" r:id="rId19"/>
    <p:sldId id="338" r:id="rId20"/>
    <p:sldId id="339" r:id="rId21"/>
    <p:sldId id="347" r:id="rId22"/>
    <p:sldId id="348" r:id="rId23"/>
    <p:sldId id="349" r:id="rId24"/>
    <p:sldId id="320" r:id="rId25"/>
    <p:sldId id="321" r:id="rId26"/>
    <p:sldId id="322" r:id="rId27"/>
    <p:sldId id="323" r:id="rId28"/>
    <p:sldId id="327" r:id="rId29"/>
    <p:sldId id="328" r:id="rId30"/>
    <p:sldId id="334" r:id="rId31"/>
    <p:sldId id="330" r:id="rId32"/>
    <p:sldId id="333" r:id="rId33"/>
    <p:sldId id="335" r:id="rId34"/>
    <p:sldId id="287" r:id="rId35"/>
    <p:sldId id="350" r:id="rId36"/>
    <p:sldId id="342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1475" autoAdjust="0"/>
  </p:normalViewPr>
  <p:slideViewPr>
    <p:cSldViewPr snapToGrid="0">
      <p:cViewPr varScale="1">
        <p:scale>
          <a:sx n="60" d="100"/>
          <a:sy n="60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7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2.wmf"/><Relationship Id="rId7" Type="http://schemas.openxmlformats.org/officeDocument/2006/relationships/image" Target="../media/image88.wmf"/><Relationship Id="rId12" Type="http://schemas.openxmlformats.org/officeDocument/2006/relationships/image" Target="../media/image84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6.wmf"/><Relationship Id="rId11" Type="http://schemas.openxmlformats.org/officeDocument/2006/relationships/image" Target="../media/image92.wmf"/><Relationship Id="rId5" Type="http://schemas.openxmlformats.org/officeDocument/2006/relationships/image" Target="../media/image85.wmf"/><Relationship Id="rId10" Type="http://schemas.openxmlformats.org/officeDocument/2006/relationships/image" Target="../media/image91.wmf"/><Relationship Id="rId4" Type="http://schemas.openxmlformats.org/officeDocument/2006/relationships/image" Target="../media/image83.wmf"/><Relationship Id="rId9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98.wmf"/><Relationship Id="rId3" Type="http://schemas.openxmlformats.org/officeDocument/2006/relationships/image" Target="../media/image94.wmf"/><Relationship Id="rId7" Type="http://schemas.openxmlformats.org/officeDocument/2006/relationships/image" Target="../media/image81.wmf"/><Relationship Id="rId12" Type="http://schemas.openxmlformats.org/officeDocument/2006/relationships/image" Target="../media/image97.wmf"/><Relationship Id="rId17" Type="http://schemas.openxmlformats.org/officeDocument/2006/relationships/image" Target="../media/image101.wmf"/><Relationship Id="rId2" Type="http://schemas.openxmlformats.org/officeDocument/2006/relationships/image" Target="../media/image93.wmf"/><Relationship Id="rId16" Type="http://schemas.openxmlformats.org/officeDocument/2006/relationships/image" Target="../media/image100.wmf"/><Relationship Id="rId1" Type="http://schemas.openxmlformats.org/officeDocument/2006/relationships/image" Target="../media/image78.wmf"/><Relationship Id="rId6" Type="http://schemas.openxmlformats.org/officeDocument/2006/relationships/image" Target="../media/image80.wmf"/><Relationship Id="rId11" Type="http://schemas.openxmlformats.org/officeDocument/2006/relationships/image" Target="../media/image86.wmf"/><Relationship Id="rId5" Type="http://schemas.openxmlformats.org/officeDocument/2006/relationships/image" Target="../media/image96.wmf"/><Relationship Id="rId15" Type="http://schemas.openxmlformats.org/officeDocument/2006/relationships/image" Target="../media/image84.wmf"/><Relationship Id="rId10" Type="http://schemas.openxmlformats.org/officeDocument/2006/relationships/image" Target="../media/image85.wmf"/><Relationship Id="rId4" Type="http://schemas.openxmlformats.org/officeDocument/2006/relationships/image" Target="../media/image95.wmf"/><Relationship Id="rId9" Type="http://schemas.openxmlformats.org/officeDocument/2006/relationships/image" Target="../media/image83.wmf"/><Relationship Id="rId14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41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54775-11AE-45E5-9A1D-A4B399B0B0DB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B056-2EEC-4185-A8E7-46F3B13B2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1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60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do not recognize</a:t>
            </a:r>
            <a:r>
              <a:rPr lang="en-US" altLang="zh-TW" baseline="0" dirty="0" smtClean="0"/>
              <a:t> speech by waveform</a:t>
            </a:r>
          </a:p>
          <a:p>
            <a:r>
              <a:rPr lang="en-US" altLang="zh-TW" baseline="0" dirty="0" smtClean="0"/>
              <a:t>We recognize speech by frequency </a:t>
            </a:r>
            <a:r>
              <a:rPr lang="en-US" altLang="zh-TW" baseline="0" dirty="0" err="1" smtClean="0"/>
              <a:t>compoenent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95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錘 砧 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18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Frequency vs age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05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Examples</a:t>
            </a:r>
          </a:p>
          <a:p>
            <a:r>
              <a:rPr lang="en-US" altLang="zh-TW" dirty="0" smtClean="0"/>
              <a:t>Why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Frequency vs age</a:t>
            </a:r>
          </a:p>
          <a:p>
            <a:r>
              <a:rPr lang="en-US" altLang="zh-TW" dirty="0" smtClean="0"/>
              <a:t>Why loudness graph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63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55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 tan-1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47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79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92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8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dialup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16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唪 </a:t>
            </a:r>
            <a:r>
              <a:rPr lang="zh-TW" altLang="en-US" dirty="0" smtClean="0"/>
              <a:t>三聲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91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B056-2EEC-4185-A8E7-46F3B13B23D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88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87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7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3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8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03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62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53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05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55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1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5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82C0-8EA7-4B42-8B43-B0F427EFAD44}" type="datetimeFigureOut">
              <a:rPr lang="zh-TW" altLang="en-US" smtClean="0"/>
              <a:t>2014/12/21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32CE-557A-40F8-842C-0460A93DDA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8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9.wmf"/><Relationship Id="rId26" Type="http://schemas.openxmlformats.org/officeDocument/2006/relationships/image" Target="../media/image41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6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0.wmf"/><Relationship Id="rId3" Type="http://schemas.openxmlformats.org/officeDocument/2006/relationships/oleObject" Target="../embeddings/oleObject53.bin"/><Relationship Id="rId7" Type="http://schemas.openxmlformats.org/officeDocument/2006/relationships/image" Target="../media/image61.png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57.wmf"/><Relationship Id="rId9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5.bin"/><Relationship Id="rId3" Type="http://schemas.openxmlformats.org/officeDocument/2006/relationships/image" Target="../media/image70.png"/><Relationship Id="rId21" Type="http://schemas.openxmlformats.org/officeDocument/2006/relationships/image" Target="../media/image4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70.png"/><Relationship Id="rId21" Type="http://schemas.openxmlformats.org/officeDocument/2006/relationships/image" Target="../media/image77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2.wmf"/><Relationship Id="rId5" Type="http://schemas.openxmlformats.org/officeDocument/2006/relationships/image" Target="../media/image62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89.wmf"/><Relationship Id="rId26" Type="http://schemas.openxmlformats.org/officeDocument/2006/relationships/image" Target="../media/image84.wmf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97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95.bin"/><Relationship Id="rId25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92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23" Type="http://schemas.openxmlformats.org/officeDocument/2006/relationships/oleObject" Target="../embeddings/oleObject98.bin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86.wmf"/><Relationship Id="rId22" Type="http://schemas.openxmlformats.org/officeDocument/2006/relationships/image" Target="../media/image9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83.wmf"/><Relationship Id="rId34" Type="http://schemas.openxmlformats.org/officeDocument/2006/relationships/oleObject" Target="../embeddings/oleObject115.bin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81.wmf"/><Relationship Id="rId25" Type="http://schemas.openxmlformats.org/officeDocument/2006/relationships/image" Target="../media/image86.wmf"/><Relationship Id="rId33" Type="http://schemas.openxmlformats.org/officeDocument/2006/relationships/image" Target="../media/image84.wmf"/><Relationship Id="rId38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29" Type="http://schemas.openxmlformats.org/officeDocument/2006/relationships/image" Target="../media/image98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110.bin"/><Relationship Id="rId32" Type="http://schemas.openxmlformats.org/officeDocument/2006/relationships/oleObject" Target="../embeddings/oleObject114.bin"/><Relationship Id="rId37" Type="http://schemas.openxmlformats.org/officeDocument/2006/relationships/oleObject" Target="../embeddings/oleObject117.bin"/><Relationship Id="rId5" Type="http://schemas.openxmlformats.org/officeDocument/2006/relationships/image" Target="../media/image78.wmf"/><Relationship Id="rId15" Type="http://schemas.openxmlformats.org/officeDocument/2006/relationships/image" Target="../media/image80.w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112.bin"/><Relationship Id="rId36" Type="http://schemas.openxmlformats.org/officeDocument/2006/relationships/oleObject" Target="../embeddings/oleObject116.bin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82.wmf"/><Relationship Id="rId31" Type="http://schemas.openxmlformats.org/officeDocument/2006/relationships/image" Target="../media/image99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Relationship Id="rId27" Type="http://schemas.openxmlformats.org/officeDocument/2006/relationships/image" Target="../media/image97.wmf"/><Relationship Id="rId30" Type="http://schemas.openxmlformats.org/officeDocument/2006/relationships/oleObject" Target="../embeddings/oleObject113.bin"/><Relationship Id="rId35" Type="http://schemas.openxmlformats.org/officeDocument/2006/relationships/image" Target="../media/image10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8.gi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image" Target="../media/image107.wmf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21.bin"/><Relationship Id="rId14" Type="http://schemas.openxmlformats.org/officeDocument/2006/relationships/oleObject" Target="../embeddings/oleObject1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oleObject" Target="../embeddings/oleObject124.bin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wmf"/><Relationship Id="rId11" Type="http://schemas.openxmlformats.org/officeDocument/2006/relationships/image" Target="../media/image114.png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13.png"/><Relationship Id="rId4" Type="http://schemas.openxmlformats.org/officeDocument/2006/relationships/image" Target="../media/image103.wmf"/><Relationship Id="rId9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5.png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14.png"/><Relationship Id="rId5" Type="http://schemas.openxmlformats.org/officeDocument/2006/relationships/image" Target="../media/image103.wmf"/><Relationship Id="rId10" Type="http://schemas.openxmlformats.org/officeDocument/2006/relationships/image" Target="../media/image113.png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9.png"/><Relationship Id="rId5" Type="http://schemas.openxmlformats.org/officeDocument/2006/relationships/image" Target="../media/image118.jpeg"/><Relationship Id="rId4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microsoft.com/office/2007/relationships/media" Target="../media/media3.wav"/><Relationship Id="rId7" Type="http://schemas.openxmlformats.org/officeDocument/2006/relationships/image" Target="../media/image1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5.wmf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8.bin"/><Relationship Id="rId11" Type="http://schemas.openxmlformats.org/officeDocument/2006/relationships/oleObject" Target="../embeddings/oleObject130.bin"/><Relationship Id="rId5" Type="http://schemas.openxmlformats.org/officeDocument/2006/relationships/image" Target="../media/image130.png"/><Relationship Id="rId15" Type="http://schemas.openxmlformats.org/officeDocument/2006/relationships/image" Target="../media/image128.wmf"/><Relationship Id="rId10" Type="http://schemas.openxmlformats.org/officeDocument/2006/relationships/image" Target="../media/image131.png"/><Relationship Id="rId4" Type="http://schemas.openxmlformats.org/officeDocument/2006/relationships/image" Target="../media/image129.png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3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5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27.png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0.wmf"/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9.wmf"/><Relationship Id="rId5" Type="http://schemas.openxmlformats.org/officeDocument/2006/relationships/image" Target="../media/image2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7.wmf"/><Relationship Id="rId19" Type="http://schemas.openxmlformats.org/officeDocument/2006/relationships/image" Target="../media/image41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Lecture 22</a:t>
            </a:r>
            <a:br>
              <a:rPr lang="en-US" altLang="zh-TW" dirty="0" smtClean="0"/>
            </a:br>
            <a:r>
              <a:rPr lang="en-US" altLang="zh-TW" dirty="0" smtClean="0"/>
              <a:t>Frequency Response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16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11.2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80937"/>
            <a:ext cx="4485714" cy="2800000"/>
          </a:xfrm>
          <a:prstGeom prst="rect">
            <a:avLst/>
          </a:prstGeom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559872"/>
              </p:ext>
            </p:extLst>
          </p:nvPr>
        </p:nvGraphicFramePr>
        <p:xfrm>
          <a:off x="529424" y="2416830"/>
          <a:ext cx="2921358" cy="76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" name="方程式" r:id="rId5" imgW="1498320" imgH="393480" progId="Equation.3">
                  <p:embed/>
                </p:oleObj>
              </mc:Choice>
              <mc:Fallback>
                <p:oleObj name="方程式" r:id="rId5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24" y="2416830"/>
                        <a:ext cx="2921358" cy="767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4598"/>
              </p:ext>
            </p:extLst>
          </p:nvPr>
        </p:nvGraphicFramePr>
        <p:xfrm>
          <a:off x="529424" y="1605630"/>
          <a:ext cx="2249888" cy="77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7" name="方程式" r:id="rId7" imgW="1143000" imgH="393480" progId="Equation.3">
                  <p:embed/>
                </p:oleObj>
              </mc:Choice>
              <mc:Fallback>
                <p:oleObj name="方程式" r:id="rId7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24" y="1605630"/>
                        <a:ext cx="2249888" cy="77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61505"/>
              </p:ext>
            </p:extLst>
          </p:nvPr>
        </p:nvGraphicFramePr>
        <p:xfrm>
          <a:off x="3050381" y="1605630"/>
          <a:ext cx="10239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8" name="方程式" r:id="rId9" imgW="520560" imgH="393480" progId="Equation.3">
                  <p:embed/>
                </p:oleObj>
              </mc:Choice>
              <mc:Fallback>
                <p:oleObj name="方程式" r:id="rId9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381" y="1605630"/>
                        <a:ext cx="102393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29424" y="3380572"/>
            <a:ext cx="158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Set s=j</a:t>
            </a:r>
            <a:r>
              <a:rPr lang="el-GR" altLang="zh-TW" sz="2400" dirty="0" smtClean="0"/>
              <a:t>ω</a:t>
            </a:r>
            <a:endParaRPr lang="zh-TW" altLang="en-US" sz="2400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96325"/>
              </p:ext>
            </p:extLst>
          </p:nvPr>
        </p:nvGraphicFramePr>
        <p:xfrm>
          <a:off x="832059" y="3903111"/>
          <a:ext cx="25622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9" name="方程式" r:id="rId11" imgW="1358640" imgH="419040" progId="Equation.3">
                  <p:embed/>
                </p:oleObj>
              </mc:Choice>
              <mc:Fallback>
                <p:oleObj name="方程式" r:id="rId11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59" y="3903111"/>
                        <a:ext cx="25622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100799"/>
              </p:ext>
            </p:extLst>
          </p:nvPr>
        </p:nvGraphicFramePr>
        <p:xfrm>
          <a:off x="1712295" y="4754560"/>
          <a:ext cx="14366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0" name="方程式" r:id="rId13" imgW="761760" imgH="419040" progId="Equation.3">
                  <p:embed/>
                </p:oleObj>
              </mc:Choice>
              <mc:Fallback>
                <p:oleObj name="方程式" r:id="rId13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295" y="4754560"/>
                        <a:ext cx="14366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72669"/>
              </p:ext>
            </p:extLst>
          </p:nvPr>
        </p:nvGraphicFramePr>
        <p:xfrm>
          <a:off x="832059" y="5656123"/>
          <a:ext cx="30892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1" name="方程式" r:id="rId15" imgW="1638000" imgH="507960" progId="Equation.3">
                  <p:embed/>
                </p:oleObj>
              </mc:Choice>
              <mc:Fallback>
                <p:oleObj name="方程式" r:id="rId15" imgW="1638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59" y="5656123"/>
                        <a:ext cx="30892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40258"/>
              </p:ext>
            </p:extLst>
          </p:nvPr>
        </p:nvGraphicFramePr>
        <p:xfrm>
          <a:off x="4254081" y="3397111"/>
          <a:ext cx="38576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2" name="方程式" r:id="rId17" imgW="2044440" imgH="482400" progId="Equation.3">
                  <p:embed/>
                </p:oleObj>
              </mc:Choice>
              <mc:Fallback>
                <p:oleObj name="方程式" r:id="rId17" imgW="2044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081" y="3397111"/>
                        <a:ext cx="38576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10817"/>
              </p:ext>
            </p:extLst>
          </p:nvPr>
        </p:nvGraphicFramePr>
        <p:xfrm>
          <a:off x="4254081" y="5122132"/>
          <a:ext cx="1965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3" name="方程式" r:id="rId19" imgW="1041120" imgH="203040" progId="Equation.3">
                  <p:embed/>
                </p:oleObj>
              </mc:Choice>
              <mc:Fallback>
                <p:oleObj name="方程式" r:id="rId19" imgW="1041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081" y="5122132"/>
                        <a:ext cx="19653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98966"/>
              </p:ext>
            </p:extLst>
          </p:nvPr>
        </p:nvGraphicFramePr>
        <p:xfrm>
          <a:off x="4933372" y="5602829"/>
          <a:ext cx="3690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4" name="方程式" r:id="rId21" imgW="1955520" imgH="228600" progId="Equation.3">
                  <p:embed/>
                </p:oleObj>
              </mc:Choice>
              <mc:Fallback>
                <p:oleObj name="方程式" r:id="rId21" imgW="1955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372" y="5602829"/>
                        <a:ext cx="36909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51461"/>
              </p:ext>
            </p:extLst>
          </p:nvPr>
        </p:nvGraphicFramePr>
        <p:xfrm>
          <a:off x="4933372" y="6131151"/>
          <a:ext cx="2084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5" name="方程式" r:id="rId23" imgW="1104840" imgH="228600" progId="Equation.3">
                  <p:embed/>
                </p:oleObj>
              </mc:Choice>
              <mc:Fallback>
                <p:oleObj name="方程式" r:id="rId23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372" y="6131151"/>
                        <a:ext cx="2084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151425" y="4402257"/>
            <a:ext cx="480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The amplitude ratio is constant.</a:t>
            </a:r>
            <a:endParaRPr lang="zh-TW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8258572" y="2161070"/>
            <a:ext cx="799142" cy="64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12701"/>
              </p:ext>
            </p:extLst>
          </p:nvPr>
        </p:nvGraphicFramePr>
        <p:xfrm>
          <a:off x="7925934" y="1598297"/>
          <a:ext cx="4302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6" name="方程式" r:id="rId25" imgW="241200" imgH="393480" progId="Equation.3">
                  <p:embed/>
                </p:oleObj>
              </mc:Choice>
              <mc:Fallback>
                <p:oleObj name="方程式" r:id="rId25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5934" y="1598297"/>
                        <a:ext cx="4302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78" y="1189023"/>
            <a:ext cx="3082974" cy="22881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451" y="3989913"/>
            <a:ext cx="6205735" cy="25977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11.2</a:t>
            </a:r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81518"/>
              </p:ext>
            </p:extLst>
          </p:nvPr>
        </p:nvGraphicFramePr>
        <p:xfrm>
          <a:off x="4039709" y="4165791"/>
          <a:ext cx="2682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8" name="方程式" r:id="rId5" imgW="1422360" imgH="228600" progId="Equation.3">
                  <p:embed/>
                </p:oleObj>
              </mc:Choice>
              <mc:Fallback>
                <p:oleObj name="方程式" r:id="rId5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09" y="4165791"/>
                        <a:ext cx="2682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32141"/>
              </p:ext>
            </p:extLst>
          </p:nvPr>
        </p:nvGraphicFramePr>
        <p:xfrm>
          <a:off x="980494" y="2203434"/>
          <a:ext cx="37036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" name="方程式" r:id="rId7" imgW="1879560" imgH="419040" progId="Equation.3">
                  <p:embed/>
                </p:oleObj>
              </mc:Choice>
              <mc:Fallback>
                <p:oleObj name="方程式" r:id="rId7" imgW="1879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94" y="2203434"/>
                        <a:ext cx="370363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86887" y="1735720"/>
            <a:ext cx="295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Magnitude Ratio</a:t>
            </a:r>
            <a:endParaRPr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65561" y="4031780"/>
            <a:ext cx="21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Phase Shift</a:t>
            </a:r>
            <a:endParaRPr lang="zh-TW" altLang="en-US" sz="2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391887" y="1458747"/>
            <a:ext cx="26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Distance of 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to a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534054" y="3285227"/>
            <a:ext cx="26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Distance of 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to -a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534054" y="1875153"/>
            <a:ext cx="975857" cy="36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736428" y="3030522"/>
            <a:ext cx="995763" cy="3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87375"/>
              </p:ext>
            </p:extLst>
          </p:nvPr>
        </p:nvGraphicFramePr>
        <p:xfrm>
          <a:off x="4311665" y="279551"/>
          <a:ext cx="25622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" name="方程式" r:id="rId9" imgW="1358640" imgH="419040" progId="Equation.3">
                  <p:embed/>
                </p:oleObj>
              </mc:Choice>
              <mc:Fallback>
                <p:oleObj name="方程式" r:id="rId9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65" y="279551"/>
                        <a:ext cx="25622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5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11.2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Phase shift network: Waveform distortion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93284"/>
              </p:ext>
            </p:extLst>
          </p:nvPr>
        </p:nvGraphicFramePr>
        <p:xfrm>
          <a:off x="1089024" y="2377090"/>
          <a:ext cx="11255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1" name="方程式" r:id="rId3" imgW="596880" imgH="393480" progId="Equation.3">
                  <p:embed/>
                </p:oleObj>
              </mc:Choice>
              <mc:Fallback>
                <p:oleObj name="方程式" r:id="rId3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4" y="2377090"/>
                        <a:ext cx="11255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72435"/>
              </p:ext>
            </p:extLst>
          </p:nvPr>
        </p:nvGraphicFramePr>
        <p:xfrm>
          <a:off x="2682080" y="2532665"/>
          <a:ext cx="2682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" name="方程式" r:id="rId5" imgW="1422360" imgH="228600" progId="Equation.3">
                  <p:embed/>
                </p:oleObj>
              </mc:Choice>
              <mc:Fallback>
                <p:oleObj name="方程式" r:id="rId5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080" y="2532665"/>
                        <a:ext cx="2682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5" y="4048476"/>
            <a:ext cx="7638095" cy="2809524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951350"/>
              </p:ext>
            </p:extLst>
          </p:nvPr>
        </p:nvGraphicFramePr>
        <p:xfrm>
          <a:off x="852488" y="3446463"/>
          <a:ext cx="34655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" name="方程式" r:id="rId8" imgW="1777680" imgH="228600" progId="Equation.3">
                  <p:embed/>
                </p:oleObj>
              </mc:Choice>
              <mc:Fallback>
                <p:oleObj name="方程式" r:id="rId8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446463"/>
                        <a:ext cx="34655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448647"/>
              </p:ext>
            </p:extLst>
          </p:nvPr>
        </p:nvGraphicFramePr>
        <p:xfrm>
          <a:off x="5003006" y="3239705"/>
          <a:ext cx="28273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4" name="方程式" r:id="rId10" imgW="1396800" imgH="482400" progId="Equation.3">
                  <p:embed/>
                </p:oleObj>
              </mc:Choice>
              <mc:Fallback>
                <p:oleObj name="方程式" r:id="rId10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006" y="3239705"/>
                        <a:ext cx="282733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單箭頭接點 11"/>
          <p:cNvCxnSpPr/>
          <p:nvPr/>
        </p:nvCxnSpPr>
        <p:spPr>
          <a:xfrm flipH="1" flipV="1">
            <a:off x="2214562" y="3892550"/>
            <a:ext cx="1138238" cy="102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543933" y="4214431"/>
            <a:ext cx="1037717" cy="97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24984"/>
              </p:ext>
            </p:extLst>
          </p:nvPr>
        </p:nvGraphicFramePr>
        <p:xfrm>
          <a:off x="5832473" y="2359135"/>
          <a:ext cx="15097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" name="方程式" r:id="rId12" imgW="799920" imgH="393480" progId="Equation.3">
                  <p:embed/>
                </p:oleObj>
              </mc:Choice>
              <mc:Fallback>
                <p:oleObj name="方程式" r:id="rId12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3" y="2359135"/>
                        <a:ext cx="15097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4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Another Example </a:t>
            </a:r>
            <a:br>
              <a:rPr lang="en-US" altLang="zh-TW" dirty="0" smtClean="0"/>
            </a:br>
            <a:r>
              <a:rPr lang="en-US" altLang="zh-TW" dirty="0" smtClean="0"/>
              <a:t>for </a:t>
            </a:r>
            <a:r>
              <a:rPr lang="en-US" altLang="zh-TW" dirty="0"/>
              <a:t>Phase </a:t>
            </a:r>
            <a:r>
              <a:rPr lang="en-US" altLang="zh-TW" dirty="0" smtClean="0"/>
              <a:t>Shift </a:t>
            </a:r>
            <a:r>
              <a:rPr lang="en-US" altLang="zh-TW" dirty="0"/>
              <a:t>Network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7" y="2128839"/>
            <a:ext cx="4165490" cy="2347053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61269"/>
              </p:ext>
            </p:extLst>
          </p:nvPr>
        </p:nvGraphicFramePr>
        <p:xfrm>
          <a:off x="3152082" y="2587990"/>
          <a:ext cx="714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8" name="方程式" r:id="rId4" imgW="228600" imgH="228600" progId="Equation.3">
                  <p:embed/>
                </p:oleObj>
              </mc:Choice>
              <mc:Fallback>
                <p:oleObj name="方程式" r:id="rId4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082" y="2587990"/>
                        <a:ext cx="714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98623"/>
              </p:ext>
            </p:extLst>
          </p:nvPr>
        </p:nvGraphicFramePr>
        <p:xfrm>
          <a:off x="378775" y="2945177"/>
          <a:ext cx="5953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9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5" y="2945177"/>
                        <a:ext cx="5953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157066"/>
              </p:ext>
            </p:extLst>
          </p:nvPr>
        </p:nvGraphicFramePr>
        <p:xfrm>
          <a:off x="793750" y="4649788"/>
          <a:ext cx="194151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0" name="方程式" r:id="rId8" imgW="1028520" imgH="761760" progId="Equation.3">
                  <p:embed/>
                </p:oleObj>
              </mc:Choice>
              <mc:Fallback>
                <p:oleObj name="方程式" r:id="rId8" imgW="10285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649788"/>
                        <a:ext cx="1941513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70698"/>
              </p:ext>
            </p:extLst>
          </p:nvPr>
        </p:nvGraphicFramePr>
        <p:xfrm>
          <a:off x="2984500" y="4962525"/>
          <a:ext cx="1917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1" name="方程式" r:id="rId10" imgW="1015920" imgH="583920" progId="Equation.3">
                  <p:embed/>
                </p:oleObj>
              </mc:Choice>
              <mc:Fallback>
                <p:oleObj name="方程式" r:id="rId10" imgW="1015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962525"/>
                        <a:ext cx="1917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819336"/>
              </p:ext>
            </p:extLst>
          </p:nvPr>
        </p:nvGraphicFramePr>
        <p:xfrm>
          <a:off x="5242709" y="1605294"/>
          <a:ext cx="1654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2" name="方程式" r:id="rId12" imgW="876240" imgH="253800" progId="Equation.3">
                  <p:embed/>
                </p:oleObj>
              </mc:Choice>
              <mc:Fallback>
                <p:oleObj name="方程式" r:id="rId12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709" y="1605294"/>
                        <a:ext cx="1654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86868"/>
              </p:ext>
            </p:extLst>
          </p:nvPr>
        </p:nvGraphicFramePr>
        <p:xfrm>
          <a:off x="5599788" y="2200639"/>
          <a:ext cx="2947987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3" name="方程式" r:id="rId14" imgW="1562040" imgH="787320" progId="Equation.3">
                  <p:embed/>
                </p:oleObj>
              </mc:Choice>
              <mc:Fallback>
                <p:oleObj name="方程式" r:id="rId14" imgW="15620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788" y="2200639"/>
                        <a:ext cx="2947987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22076"/>
              </p:ext>
            </p:extLst>
          </p:nvPr>
        </p:nvGraphicFramePr>
        <p:xfrm>
          <a:off x="5695950" y="3905250"/>
          <a:ext cx="182245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4" name="方程式" r:id="rId16" imgW="965160" imgH="787320" progId="Equation.3">
                  <p:embed/>
                </p:oleObj>
              </mc:Choice>
              <mc:Fallback>
                <p:oleObj name="方程式" r:id="rId16" imgW="9651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3905250"/>
                        <a:ext cx="1822450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072800"/>
              </p:ext>
            </p:extLst>
          </p:nvPr>
        </p:nvGraphicFramePr>
        <p:xfrm>
          <a:off x="5695950" y="5659371"/>
          <a:ext cx="18224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5" name="方程式" r:id="rId18" imgW="965160" imgH="431640" progId="Equation.3">
                  <p:embed/>
                </p:oleObj>
              </mc:Choice>
              <mc:Fallback>
                <p:oleObj name="方程式" r:id="rId18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5659371"/>
                        <a:ext cx="18224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10258"/>
              </p:ext>
            </p:extLst>
          </p:nvPr>
        </p:nvGraphicFramePr>
        <p:xfrm>
          <a:off x="2721870" y="3537497"/>
          <a:ext cx="4302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6" name="方程式" r:id="rId20" imgW="241200" imgH="393480" progId="Equation.3">
                  <p:embed/>
                </p:oleObj>
              </mc:Choice>
              <mc:Fallback>
                <p:oleObj name="方程式" r:id="rId20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870" y="3537497"/>
                        <a:ext cx="4302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235754"/>
              </p:ext>
            </p:extLst>
          </p:nvPr>
        </p:nvGraphicFramePr>
        <p:xfrm>
          <a:off x="4545825" y="1845006"/>
          <a:ext cx="4302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7" name="方程式" r:id="rId22" imgW="241200" imgH="393480" progId="Equation.3">
                  <p:embed/>
                </p:oleObj>
              </mc:Choice>
              <mc:Fallback>
                <p:oleObj name="方程式" r:id="rId22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825" y="1845006"/>
                        <a:ext cx="4302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7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Example </a:t>
            </a:r>
            <a:br>
              <a:rPr lang="en-US" altLang="zh-TW" dirty="0"/>
            </a:br>
            <a:r>
              <a:rPr lang="en-US" altLang="zh-TW" dirty="0"/>
              <a:t>for Phase Shift Network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7" y="2128839"/>
            <a:ext cx="4165490" cy="2347053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3152082" y="2587990"/>
          <a:ext cx="714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4" name="方程式" r:id="rId4" imgW="228600" imgH="228600" progId="Equation.3">
                  <p:embed/>
                </p:oleObj>
              </mc:Choice>
              <mc:Fallback>
                <p:oleObj name="方程式" r:id="rId4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082" y="2587990"/>
                        <a:ext cx="714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378775" y="2945177"/>
          <a:ext cx="5953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5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5" y="2945177"/>
                        <a:ext cx="5953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689532"/>
              </p:ext>
            </p:extLst>
          </p:nvPr>
        </p:nvGraphicFramePr>
        <p:xfrm>
          <a:off x="5736476" y="3202716"/>
          <a:ext cx="2565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6" name="方程式" r:id="rId8" imgW="1358640" imgH="495000" progId="Equation.3">
                  <p:embed/>
                </p:oleObj>
              </mc:Choice>
              <mc:Fallback>
                <p:oleObj name="方程式" r:id="rId8" imgW="13586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76" y="3202716"/>
                        <a:ext cx="25654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15418"/>
              </p:ext>
            </p:extLst>
          </p:nvPr>
        </p:nvGraphicFramePr>
        <p:xfrm>
          <a:off x="1075804" y="5756464"/>
          <a:ext cx="2566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7" name="方程式" r:id="rId10" imgW="1358640" imgH="419040" progId="Equation.3">
                  <p:embed/>
                </p:oleObj>
              </mc:Choice>
              <mc:Fallback>
                <p:oleObj name="方程式" r:id="rId10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804" y="5756464"/>
                        <a:ext cx="25669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77724"/>
              </p:ext>
            </p:extLst>
          </p:nvPr>
        </p:nvGraphicFramePr>
        <p:xfrm>
          <a:off x="4247401" y="4794093"/>
          <a:ext cx="40544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" name="方程式" r:id="rId12" imgW="2145960" imgH="215640" progId="Equation.3">
                  <p:embed/>
                </p:oleObj>
              </mc:Choice>
              <mc:Fallback>
                <p:oleObj name="方程式" r:id="rId12" imgW="2145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401" y="4794093"/>
                        <a:ext cx="40544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34694"/>
              </p:ext>
            </p:extLst>
          </p:nvPr>
        </p:nvGraphicFramePr>
        <p:xfrm>
          <a:off x="4918913" y="5380856"/>
          <a:ext cx="33829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" name="方程式" r:id="rId14" imgW="1790640" imgH="228600" progId="Equation.3">
                  <p:embed/>
                </p:oleObj>
              </mc:Choice>
              <mc:Fallback>
                <p:oleObj name="方程式" r:id="rId14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913" y="5380856"/>
                        <a:ext cx="33829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19743"/>
              </p:ext>
            </p:extLst>
          </p:nvPr>
        </p:nvGraphicFramePr>
        <p:xfrm>
          <a:off x="4918913" y="5987919"/>
          <a:ext cx="19669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0" name="方程式" r:id="rId16" imgW="1041120" imgH="228600" progId="Equation.3">
                  <p:embed/>
                </p:oleObj>
              </mc:Choice>
              <mc:Fallback>
                <p:oleObj name="方程式" r:id="rId1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913" y="5987919"/>
                        <a:ext cx="19669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08339"/>
              </p:ext>
            </p:extLst>
          </p:nvPr>
        </p:nvGraphicFramePr>
        <p:xfrm>
          <a:off x="5734889" y="2212884"/>
          <a:ext cx="23495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1" name="方程式" r:id="rId18" imgW="1244520" imgH="431640" progId="Equation.3">
                  <p:embed/>
                </p:oleObj>
              </mc:Choice>
              <mc:Fallback>
                <p:oleObj name="方程式" r:id="rId18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889" y="2212884"/>
                        <a:ext cx="23495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82875"/>
              </p:ext>
            </p:extLst>
          </p:nvPr>
        </p:nvGraphicFramePr>
        <p:xfrm>
          <a:off x="1075804" y="4752012"/>
          <a:ext cx="22304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" name="方程式" r:id="rId20" imgW="1180800" imgH="419040" progId="Equation.3">
                  <p:embed/>
                </p:oleObj>
              </mc:Choice>
              <mc:Fallback>
                <p:oleObj name="方程式" r:id="rId20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804" y="4752012"/>
                        <a:ext cx="22304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6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4627" y="20367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Computing </a:t>
            </a:r>
            <a:br>
              <a:rPr lang="en-US" altLang="zh-TW" dirty="0" smtClean="0"/>
            </a:br>
            <a:r>
              <a:rPr lang="en-US" altLang="zh-TW" dirty="0" smtClean="0"/>
              <a:t>Frequency Response </a:t>
            </a:r>
            <a:br>
              <a:rPr lang="en-US" altLang="zh-TW" dirty="0" smtClean="0"/>
            </a:br>
            <a:r>
              <a:rPr lang="en-US" altLang="zh-TW" dirty="0" smtClean="0"/>
              <a:t>by Poles and Zeros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09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Response</a:t>
            </a:r>
            <a:endParaRPr lang="zh-TW" alt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76129"/>
              </p:ext>
            </p:extLst>
          </p:nvPr>
        </p:nvGraphicFramePr>
        <p:xfrm>
          <a:off x="628650" y="5116197"/>
          <a:ext cx="43592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0" name="方程式" r:id="rId4" imgW="2019240" imgH="431640" progId="Equation.3">
                  <p:embed/>
                </p:oleObj>
              </mc:Choice>
              <mc:Fallback>
                <p:oleObj name="方程式" r:id="rId4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116197"/>
                        <a:ext cx="43592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526791" y="1978035"/>
            <a:ext cx="3590925" cy="2179889"/>
            <a:chOff x="514192" y="1819131"/>
            <a:chExt cx="3590925" cy="2179889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0683361"/>
                </p:ext>
              </p:extLst>
            </p:nvPr>
          </p:nvGraphicFramePr>
          <p:xfrm>
            <a:off x="514192" y="1819131"/>
            <a:ext cx="3590925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1" name="方程式" r:id="rId6" imgW="1663560" imgH="431640" progId="Equation.3">
                    <p:embed/>
                  </p:oleObj>
                </mc:Choice>
                <mc:Fallback>
                  <p:oleObj name="方程式" r:id="rId6" imgW="16635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192" y="1819131"/>
                          <a:ext cx="3590925" cy="927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群組 6"/>
            <p:cNvGrpSpPr/>
            <p:nvPr/>
          </p:nvGrpSpPr>
          <p:grpSpPr>
            <a:xfrm>
              <a:off x="1460585" y="2778687"/>
              <a:ext cx="2411646" cy="1220333"/>
              <a:chOff x="5557071" y="1449470"/>
              <a:chExt cx="2411646" cy="1220333"/>
            </a:xfrm>
          </p:grpSpPr>
          <p:sp>
            <p:nvSpPr>
              <p:cNvPr id="3" name="文字方塊 2"/>
              <p:cNvSpPr txBox="1"/>
              <p:nvPr/>
            </p:nvSpPr>
            <p:spPr>
              <a:xfrm>
                <a:off x="5557071" y="1449470"/>
                <a:ext cx="2411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K: gain factor</a:t>
                </a:r>
                <a:endParaRPr lang="zh-TW" altLang="en-US" sz="2400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5557071" y="1801642"/>
                <a:ext cx="2411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</a:t>
                </a:r>
                <a:r>
                  <a:rPr lang="en-US" altLang="zh-TW" sz="2400" baseline="-25000" dirty="0" smtClean="0"/>
                  <a:t>1</a:t>
                </a:r>
                <a:r>
                  <a:rPr lang="en-US" altLang="zh-TW" sz="2400" dirty="0" smtClean="0"/>
                  <a:t>, p</a:t>
                </a:r>
                <a:r>
                  <a:rPr lang="en-US" altLang="zh-TW" sz="2400" baseline="-25000" dirty="0" smtClean="0"/>
                  <a:t>2</a:t>
                </a:r>
                <a:r>
                  <a:rPr lang="en-US" altLang="zh-TW" sz="2400" dirty="0" smtClean="0"/>
                  <a:t>, …: poles</a:t>
                </a:r>
                <a:endParaRPr lang="zh-TW" altLang="en-US" sz="2400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557071" y="2208138"/>
                <a:ext cx="2411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z</a:t>
                </a:r>
                <a:r>
                  <a:rPr lang="en-US" altLang="zh-TW" sz="2400" baseline="-25000" dirty="0" smtClean="0"/>
                  <a:t>1</a:t>
                </a:r>
                <a:r>
                  <a:rPr lang="en-US" altLang="zh-TW" sz="2400" dirty="0" smtClean="0"/>
                  <a:t>, z</a:t>
                </a:r>
                <a:r>
                  <a:rPr lang="en-US" altLang="zh-TW" sz="2400" baseline="-25000" dirty="0" smtClean="0"/>
                  <a:t>2</a:t>
                </a:r>
                <a:r>
                  <a:rPr lang="en-US" altLang="zh-TW" sz="2400" dirty="0" smtClean="0"/>
                  <a:t>, …: zeros</a:t>
                </a:r>
                <a:endParaRPr lang="zh-TW" altLang="en-US" sz="2400" dirty="0"/>
              </a:p>
            </p:txBody>
          </p:sp>
        </p:grpSp>
      </p:grpSp>
      <p:cxnSp>
        <p:nvCxnSpPr>
          <p:cNvPr id="23" name="直線單箭頭接點 22"/>
          <p:cNvCxnSpPr/>
          <p:nvPr/>
        </p:nvCxnSpPr>
        <p:spPr>
          <a:xfrm>
            <a:off x="4226796" y="3893727"/>
            <a:ext cx="41317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7842062" y="1288106"/>
            <a:ext cx="0" cy="5117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5656231" y="2238385"/>
            <a:ext cx="203200" cy="203200"/>
            <a:chOff x="2065867" y="3437467"/>
            <a:chExt cx="203200" cy="203200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53443"/>
              </p:ext>
            </p:extLst>
          </p:nvPr>
        </p:nvGraphicFramePr>
        <p:xfrm>
          <a:off x="8504037" y="384677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2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037" y="384677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50983"/>
              </p:ext>
            </p:extLst>
          </p:nvPr>
        </p:nvGraphicFramePr>
        <p:xfrm>
          <a:off x="7940753" y="1183612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3" name="方程式" r:id="rId10" imgW="152280" imgH="139680" progId="Equation.3">
                  <p:embed/>
                </p:oleObj>
              </mc:Choice>
              <mc:Fallback>
                <p:oleObj name="方程式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753" y="1183612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橢圓 34"/>
          <p:cNvSpPr/>
          <p:nvPr/>
        </p:nvSpPr>
        <p:spPr>
          <a:xfrm>
            <a:off x="7743611" y="263134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endCxn id="35" idx="2"/>
          </p:cNvCxnSpPr>
          <p:nvPr/>
        </p:nvCxnSpPr>
        <p:spPr>
          <a:xfrm>
            <a:off x="5757831" y="2331317"/>
            <a:ext cx="1985780" cy="3900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endCxn id="35" idx="2"/>
          </p:cNvCxnSpPr>
          <p:nvPr/>
        </p:nvCxnSpPr>
        <p:spPr>
          <a:xfrm flipV="1">
            <a:off x="4569569" y="2721343"/>
            <a:ext cx="3174042" cy="11669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6674931" y="3802323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endCxn id="35" idx="4"/>
          </p:cNvCxnSpPr>
          <p:nvPr/>
        </p:nvCxnSpPr>
        <p:spPr>
          <a:xfrm flipV="1">
            <a:off x="5859431" y="2811343"/>
            <a:ext cx="1974180" cy="32319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endCxn id="35" idx="3"/>
          </p:cNvCxnSpPr>
          <p:nvPr/>
        </p:nvCxnSpPr>
        <p:spPr>
          <a:xfrm flipV="1">
            <a:off x="6829059" y="2784983"/>
            <a:ext cx="940912" cy="10748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/>
          <p:cNvGrpSpPr/>
          <p:nvPr/>
        </p:nvGrpSpPr>
        <p:grpSpPr>
          <a:xfrm>
            <a:off x="5730632" y="5989731"/>
            <a:ext cx="203200" cy="203200"/>
            <a:chOff x="2065867" y="3437467"/>
            <a:chExt cx="203200" cy="203200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橢圓 45"/>
          <p:cNvSpPr/>
          <p:nvPr/>
        </p:nvSpPr>
        <p:spPr>
          <a:xfrm>
            <a:off x="4478259" y="3812829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94429"/>
              </p:ext>
            </p:extLst>
          </p:nvPr>
        </p:nvGraphicFramePr>
        <p:xfrm>
          <a:off x="7984622" y="2514256"/>
          <a:ext cx="4794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4" name="方程式" r:id="rId12" imgW="228600" imgH="190440" progId="Equation.3">
                  <p:embed/>
                </p:oleObj>
              </mc:Choice>
              <mc:Fallback>
                <p:oleObj name="方程式" r:id="rId12" imgW="228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622" y="2514256"/>
                        <a:ext cx="4794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38702"/>
              </p:ext>
            </p:extLst>
          </p:nvPr>
        </p:nvGraphicFramePr>
        <p:xfrm>
          <a:off x="5269190" y="2079307"/>
          <a:ext cx="3730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5" name="方程式" r:id="rId14" imgW="177480" imgH="215640" progId="Equation.3">
                  <p:embed/>
                </p:oleObj>
              </mc:Choice>
              <mc:Fallback>
                <p:oleObj name="方程式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190" y="2079307"/>
                        <a:ext cx="3730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10725"/>
              </p:ext>
            </p:extLst>
          </p:nvPr>
        </p:nvGraphicFramePr>
        <p:xfrm>
          <a:off x="5344643" y="5781633"/>
          <a:ext cx="400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6" name="方程式" r:id="rId16" imgW="190440" imgH="215640" progId="Equation.3">
                  <p:embed/>
                </p:oleObj>
              </mc:Choice>
              <mc:Fallback>
                <p:oleObj name="方程式" r:id="rId1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643" y="5781633"/>
                        <a:ext cx="4000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71058"/>
              </p:ext>
            </p:extLst>
          </p:nvPr>
        </p:nvGraphicFramePr>
        <p:xfrm>
          <a:off x="6621369" y="3892323"/>
          <a:ext cx="3190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7" name="方程式" r:id="rId18" imgW="152280" imgH="215640" progId="Equation.3">
                  <p:embed/>
                </p:oleObj>
              </mc:Choice>
              <mc:Fallback>
                <p:oleObj name="方程式" r:id="rId1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369" y="3892323"/>
                        <a:ext cx="3190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88459"/>
              </p:ext>
            </p:extLst>
          </p:nvPr>
        </p:nvGraphicFramePr>
        <p:xfrm>
          <a:off x="4413215" y="3932499"/>
          <a:ext cx="346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8" name="方程式" r:id="rId20" imgW="164880" imgH="215640" progId="Equation.3">
                  <p:embed/>
                </p:oleObj>
              </mc:Choice>
              <mc:Fallback>
                <p:oleObj name="方程式" r:id="rId2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15" y="3932499"/>
                        <a:ext cx="346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6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</a:t>
            </a:r>
            <a:r>
              <a:rPr lang="en-US" altLang="zh-TW" dirty="0" smtClean="0"/>
              <a:t>Response </a:t>
            </a:r>
            <a:br>
              <a:rPr lang="en-US" altLang="zh-TW" dirty="0" smtClean="0"/>
            </a:br>
            <a:r>
              <a:rPr lang="en-US" altLang="zh-TW" dirty="0" smtClean="0"/>
              <a:t>- Magnitude Ratio</a:t>
            </a:r>
            <a:endParaRPr lang="zh-TW" alt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0383"/>
              </p:ext>
            </p:extLst>
          </p:nvPr>
        </p:nvGraphicFramePr>
        <p:xfrm>
          <a:off x="1763836" y="4260387"/>
          <a:ext cx="5616326" cy="107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" name="方程式" r:id="rId4" imgW="2450880" imgH="469800" progId="Equation.3">
                  <p:embed/>
                </p:oleObj>
              </mc:Choice>
              <mc:Fallback>
                <p:oleObj name="方程式" r:id="rId4" imgW="2450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836" y="4260387"/>
                        <a:ext cx="5616326" cy="1077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822290" y="3425686"/>
            <a:ext cx="26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Distance of 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to z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4571999" y="3868048"/>
            <a:ext cx="635331" cy="4827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757537" y="5710425"/>
            <a:ext cx="26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Distance of 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to p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4571999" y="5233582"/>
            <a:ext cx="635330" cy="529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899"/>
              </p:ext>
            </p:extLst>
          </p:nvPr>
        </p:nvGraphicFramePr>
        <p:xfrm>
          <a:off x="2392362" y="2162163"/>
          <a:ext cx="43592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" name="方程式" r:id="rId6" imgW="2019240" imgH="431640" progId="Equation.3">
                  <p:embed/>
                </p:oleObj>
              </mc:Choice>
              <mc:Fallback>
                <p:oleObj name="方程式" r:id="rId6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2" y="2162163"/>
                        <a:ext cx="43592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字方塊 49"/>
          <p:cNvSpPr txBox="1"/>
          <p:nvPr/>
        </p:nvSpPr>
        <p:spPr>
          <a:xfrm>
            <a:off x="6108090" y="5750932"/>
            <a:ext cx="26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Distance of 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to p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cxnSp>
        <p:nvCxnSpPr>
          <p:cNvPr id="51" name="直線單箭頭接點 50"/>
          <p:cNvCxnSpPr/>
          <p:nvPr/>
        </p:nvCxnSpPr>
        <p:spPr>
          <a:xfrm>
            <a:off x="6394035" y="5236937"/>
            <a:ext cx="627756" cy="525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5861268" y="3461269"/>
            <a:ext cx="26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Distance of 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to z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cxnSp>
        <p:nvCxnSpPr>
          <p:cNvPr id="53" name="直線單箭頭接點 52"/>
          <p:cNvCxnSpPr/>
          <p:nvPr/>
        </p:nvCxnSpPr>
        <p:spPr>
          <a:xfrm flipV="1">
            <a:off x="6394035" y="3846844"/>
            <a:ext cx="627756" cy="504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Response </a:t>
            </a:r>
            <a:br>
              <a:rPr lang="en-US" altLang="zh-TW" dirty="0"/>
            </a:br>
            <a:r>
              <a:rPr lang="en-US" altLang="zh-TW" dirty="0"/>
              <a:t>- Magnitude Ratio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26796" y="3893727"/>
            <a:ext cx="41317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7842062" y="1288106"/>
            <a:ext cx="0" cy="5117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5656231" y="2238385"/>
            <a:ext cx="203200" cy="203200"/>
            <a:chOff x="2065867" y="3437467"/>
            <a:chExt cx="203200" cy="203200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70186"/>
              </p:ext>
            </p:extLst>
          </p:nvPr>
        </p:nvGraphicFramePr>
        <p:xfrm>
          <a:off x="8504037" y="384677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7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037" y="384677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20924"/>
              </p:ext>
            </p:extLst>
          </p:nvPr>
        </p:nvGraphicFramePr>
        <p:xfrm>
          <a:off x="7940753" y="1183612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8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753" y="1183612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橢圓 16"/>
          <p:cNvSpPr/>
          <p:nvPr/>
        </p:nvSpPr>
        <p:spPr>
          <a:xfrm>
            <a:off x="7743611" y="263134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7" idx="2"/>
          </p:cNvCxnSpPr>
          <p:nvPr/>
        </p:nvCxnSpPr>
        <p:spPr>
          <a:xfrm>
            <a:off x="5757831" y="2331317"/>
            <a:ext cx="1985780" cy="3900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7" idx="2"/>
          </p:cNvCxnSpPr>
          <p:nvPr/>
        </p:nvCxnSpPr>
        <p:spPr>
          <a:xfrm flipV="1">
            <a:off x="4569569" y="2721343"/>
            <a:ext cx="3174042" cy="11669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6674931" y="3802323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endCxn id="17" idx="3"/>
          </p:cNvCxnSpPr>
          <p:nvPr/>
        </p:nvCxnSpPr>
        <p:spPr>
          <a:xfrm flipV="1">
            <a:off x="6829059" y="2784983"/>
            <a:ext cx="940912" cy="10748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4478259" y="3812829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32412"/>
              </p:ext>
            </p:extLst>
          </p:nvPr>
        </p:nvGraphicFramePr>
        <p:xfrm>
          <a:off x="7984622" y="2514256"/>
          <a:ext cx="4794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9" name="方程式" r:id="rId7" imgW="228600" imgH="190440" progId="Equation.3">
                  <p:embed/>
                </p:oleObj>
              </mc:Choice>
              <mc:Fallback>
                <p:oleObj name="方程式" r:id="rId7" imgW="228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622" y="2514256"/>
                        <a:ext cx="4794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66692"/>
              </p:ext>
            </p:extLst>
          </p:nvPr>
        </p:nvGraphicFramePr>
        <p:xfrm>
          <a:off x="5269190" y="2079307"/>
          <a:ext cx="3730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0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190" y="2079307"/>
                        <a:ext cx="3730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99827"/>
              </p:ext>
            </p:extLst>
          </p:nvPr>
        </p:nvGraphicFramePr>
        <p:xfrm>
          <a:off x="6621369" y="3892323"/>
          <a:ext cx="3190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1" name="方程式" r:id="rId11" imgW="152280" imgH="215640" progId="Equation.3">
                  <p:embed/>
                </p:oleObj>
              </mc:Choice>
              <mc:Fallback>
                <p:oleObj name="方程式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369" y="3892323"/>
                        <a:ext cx="3190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35620"/>
              </p:ext>
            </p:extLst>
          </p:nvPr>
        </p:nvGraphicFramePr>
        <p:xfrm>
          <a:off x="4413215" y="3932499"/>
          <a:ext cx="346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2" name="方程式" r:id="rId13" imgW="164880" imgH="215640" progId="Equation.3">
                  <p:embed/>
                </p:oleObj>
              </mc:Choice>
              <mc:Fallback>
                <p:oleObj name="方程式" r:id="rId13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15" y="3932499"/>
                        <a:ext cx="346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90184"/>
              </p:ext>
            </p:extLst>
          </p:nvPr>
        </p:nvGraphicFramePr>
        <p:xfrm>
          <a:off x="1032173" y="4899359"/>
          <a:ext cx="238918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3" name="方程式" r:id="rId15" imgW="977760" imgH="431640" progId="Equation.3">
                  <p:embed/>
                </p:oleObj>
              </mc:Choice>
              <mc:Fallback>
                <p:oleObj name="方程式" r:id="rId15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173" y="4899359"/>
                        <a:ext cx="2389188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4498569" y="4586513"/>
            <a:ext cx="231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Gain factor is K</a:t>
            </a:r>
            <a:endParaRPr lang="zh-TW" altLang="en-US" sz="2400" dirty="0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488000"/>
              </p:ext>
            </p:extLst>
          </p:nvPr>
        </p:nvGraphicFramePr>
        <p:xfrm>
          <a:off x="6835600" y="3134688"/>
          <a:ext cx="3444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4" name="方程式" r:id="rId17" imgW="164880" imgH="215640" progId="Equation.3">
                  <p:embed/>
                </p:oleObj>
              </mc:Choice>
              <mc:Fallback>
                <p:oleObj name="方程式" r:id="rId1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00" y="3134688"/>
                        <a:ext cx="3444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50185"/>
              </p:ext>
            </p:extLst>
          </p:nvPr>
        </p:nvGraphicFramePr>
        <p:xfrm>
          <a:off x="5524500" y="2936875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5" name="方程式" r:id="rId19" imgW="177480" imgH="215640" progId="Equation.3">
                  <p:embed/>
                </p:oleObj>
              </mc:Choice>
              <mc:Fallback>
                <p:oleObj name="方程式" r:id="rId1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936875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56730"/>
              </p:ext>
            </p:extLst>
          </p:nvPr>
        </p:nvGraphicFramePr>
        <p:xfrm>
          <a:off x="6927850" y="4557713"/>
          <a:ext cx="3714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6" name="方程式" r:id="rId21" imgW="177480" imgH="228600" progId="Equation.3">
                  <p:embed/>
                </p:oleObj>
              </mc:Choice>
              <mc:Fallback>
                <p:oleObj name="方程式" r:id="rId2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4557713"/>
                        <a:ext cx="3714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9038"/>
              </p:ext>
            </p:extLst>
          </p:nvPr>
        </p:nvGraphicFramePr>
        <p:xfrm>
          <a:off x="6493887" y="2031888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7" name="方程式" r:id="rId23" imgW="177480" imgH="215640" progId="Equation.3">
                  <p:embed/>
                </p:oleObj>
              </mc:Choice>
              <mc:Fallback>
                <p:oleObj name="方程式" r:id="rId2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887" y="2031888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群組 43"/>
          <p:cNvGrpSpPr/>
          <p:nvPr/>
        </p:nvGrpSpPr>
        <p:grpSpPr>
          <a:xfrm>
            <a:off x="492084" y="2050615"/>
            <a:ext cx="3448731" cy="2018221"/>
            <a:chOff x="414787" y="1964446"/>
            <a:chExt cx="3448731" cy="2018221"/>
          </a:xfrm>
        </p:grpSpPr>
        <p:sp>
          <p:nvSpPr>
            <p:cNvPr id="33" name="文字方塊 32"/>
            <p:cNvSpPr txBox="1"/>
            <p:nvPr/>
          </p:nvSpPr>
          <p:spPr>
            <a:xfrm>
              <a:off x="414787" y="1964446"/>
              <a:ext cx="3088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Magnitude ratio at </a:t>
              </a:r>
              <a:r>
                <a:rPr lang="el-GR" altLang="zh-TW" sz="2400" dirty="0" smtClean="0"/>
                <a:t>ω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74936" y="2473483"/>
              <a:ext cx="2299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=| Gain factor|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954876" y="2996001"/>
              <a:ext cx="2908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all distance to zeros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954876" y="3521002"/>
              <a:ext cx="2908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all distance to poles</a:t>
              </a:r>
              <a:endParaRPr lang="zh-TW" altLang="en-US" sz="2400" dirty="0"/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954876" y="3491974"/>
              <a:ext cx="26725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479783" y="3246312"/>
              <a:ext cx="452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/>
                <a:t> X</a:t>
              </a:r>
              <a:endParaRPr lang="zh-TW" altLang="en-US" sz="2800" dirty="0"/>
            </a:p>
          </p:txBody>
        </p:sp>
      </p:grpSp>
      <p:cxnSp>
        <p:nvCxnSpPr>
          <p:cNvPr id="45" name="直線單箭頭接點 44"/>
          <p:cNvCxnSpPr/>
          <p:nvPr/>
        </p:nvCxnSpPr>
        <p:spPr>
          <a:xfrm flipV="1">
            <a:off x="5859431" y="2811343"/>
            <a:ext cx="1974180" cy="32319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45"/>
          <p:cNvGrpSpPr/>
          <p:nvPr/>
        </p:nvGrpSpPr>
        <p:grpSpPr>
          <a:xfrm>
            <a:off x="5730632" y="5989731"/>
            <a:ext cx="203200" cy="203200"/>
            <a:chOff x="2065867" y="3437467"/>
            <a:chExt cx="203200" cy="203200"/>
          </a:xfrm>
        </p:grpSpPr>
        <p:cxnSp>
          <p:nvCxnSpPr>
            <p:cNvPr id="47" name="直線接點 46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89"/>
              </p:ext>
            </p:extLst>
          </p:nvPr>
        </p:nvGraphicFramePr>
        <p:xfrm>
          <a:off x="5344643" y="5781633"/>
          <a:ext cx="400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8" name="方程式" r:id="rId25" imgW="190440" imgH="215640" progId="Equation.3">
                  <p:embed/>
                </p:oleObj>
              </mc:Choice>
              <mc:Fallback>
                <p:oleObj name="方程式" r:id="rId2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643" y="5781633"/>
                        <a:ext cx="4000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4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6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</a:t>
            </a:r>
            <a:r>
              <a:rPr lang="en-US" altLang="zh-TW" dirty="0" smtClean="0"/>
              <a:t>Response</a:t>
            </a:r>
            <a:br>
              <a:rPr lang="en-US" altLang="zh-TW" dirty="0" smtClean="0"/>
            </a:br>
            <a:r>
              <a:rPr lang="en-US" altLang="zh-TW" dirty="0" smtClean="0"/>
              <a:t>- Phase Shift</a:t>
            </a:r>
            <a:endParaRPr lang="zh-TW" alt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856381"/>
              </p:ext>
            </p:extLst>
          </p:nvPr>
        </p:nvGraphicFramePr>
        <p:xfrm>
          <a:off x="537009" y="2043260"/>
          <a:ext cx="43592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8" name="方程式" r:id="rId4" imgW="2019240" imgH="431640" progId="Equation.3">
                  <p:embed/>
                </p:oleObj>
              </mc:Choice>
              <mc:Fallback>
                <p:oleObj name="方程式" r:id="rId4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09" y="2043260"/>
                        <a:ext cx="43592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431"/>
              </p:ext>
            </p:extLst>
          </p:nvPr>
        </p:nvGraphicFramePr>
        <p:xfrm>
          <a:off x="514587" y="3414211"/>
          <a:ext cx="1449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9" name="方程式" r:id="rId6" imgW="736560" imgH="203040" progId="Equation.3">
                  <p:embed/>
                </p:oleObj>
              </mc:Choice>
              <mc:Fallback>
                <p:oleObj name="方程式" r:id="rId6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87" y="3414211"/>
                        <a:ext cx="14493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66795"/>
              </p:ext>
            </p:extLst>
          </p:nvPr>
        </p:nvGraphicFramePr>
        <p:xfrm>
          <a:off x="514587" y="4343173"/>
          <a:ext cx="35210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0" name="方程式" r:id="rId8" imgW="1790640" imgH="215640" progId="Equation.3">
                  <p:embed/>
                </p:oleObj>
              </mc:Choice>
              <mc:Fallback>
                <p:oleObj name="方程式" r:id="rId8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87" y="4343173"/>
                        <a:ext cx="35210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76306"/>
              </p:ext>
            </p:extLst>
          </p:nvPr>
        </p:nvGraphicFramePr>
        <p:xfrm>
          <a:off x="563420" y="3866786"/>
          <a:ext cx="34210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1" name="方程式" r:id="rId10" imgW="1739880" imgH="215640" progId="Equation.3">
                  <p:embed/>
                </p:oleObj>
              </mc:Choice>
              <mc:Fallback>
                <p:oleObj name="方程式" r:id="rId10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20" y="3866786"/>
                        <a:ext cx="34210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2170346" y="5214015"/>
            <a:ext cx="2268457" cy="464923"/>
            <a:chOff x="2281850" y="4002988"/>
            <a:chExt cx="2268457" cy="464923"/>
          </a:xfrm>
        </p:grpSpPr>
        <p:cxnSp>
          <p:nvCxnSpPr>
            <p:cNvPr id="7" name="直線單箭頭接點 6"/>
            <p:cNvCxnSpPr/>
            <p:nvPr/>
          </p:nvCxnSpPr>
          <p:spPr>
            <a:xfrm flipV="1">
              <a:off x="2281850" y="4252448"/>
              <a:ext cx="4718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0970383"/>
                </p:ext>
              </p:extLst>
            </p:nvPr>
          </p:nvGraphicFramePr>
          <p:xfrm>
            <a:off x="2918443" y="4002988"/>
            <a:ext cx="1631864" cy="464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42" name="方程式" r:id="rId12" imgW="711000" imgH="203040" progId="Equation.3">
                    <p:embed/>
                  </p:oleObj>
                </mc:Choice>
                <mc:Fallback>
                  <p:oleObj name="方程式" r:id="rId12" imgW="7110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8443" y="4002988"/>
                          <a:ext cx="1631864" cy="4649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直線單箭頭接點 17"/>
          <p:cNvCxnSpPr/>
          <p:nvPr/>
        </p:nvCxnSpPr>
        <p:spPr>
          <a:xfrm>
            <a:off x="4226796" y="3893727"/>
            <a:ext cx="41317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7842062" y="1288106"/>
            <a:ext cx="0" cy="5117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>
            <a:off x="5656231" y="2238385"/>
            <a:ext cx="203200" cy="203200"/>
            <a:chOff x="2065867" y="3437467"/>
            <a:chExt cx="203200" cy="203200"/>
          </a:xfrm>
        </p:grpSpPr>
        <p:cxnSp>
          <p:nvCxnSpPr>
            <p:cNvPr id="21" name="直線接點 20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046364"/>
              </p:ext>
            </p:extLst>
          </p:nvPr>
        </p:nvGraphicFramePr>
        <p:xfrm>
          <a:off x="8504037" y="3846779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3" name="方程式" r:id="rId14" imgW="152280" imgH="139680" progId="Equation.3">
                  <p:embed/>
                </p:oleObj>
              </mc:Choice>
              <mc:Fallback>
                <p:oleObj name="方程式" r:id="rId1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037" y="3846779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4631"/>
              </p:ext>
            </p:extLst>
          </p:nvPr>
        </p:nvGraphicFramePr>
        <p:xfrm>
          <a:off x="7940753" y="1183612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4" name="方程式" r:id="rId16" imgW="152280" imgH="139680" progId="Equation.3">
                  <p:embed/>
                </p:oleObj>
              </mc:Choice>
              <mc:Fallback>
                <p:oleObj name="方程式" r:id="rId1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753" y="1183612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橢圓 28"/>
          <p:cNvSpPr/>
          <p:nvPr/>
        </p:nvSpPr>
        <p:spPr>
          <a:xfrm>
            <a:off x="7743611" y="263134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>
            <a:endCxn id="29" idx="2"/>
          </p:cNvCxnSpPr>
          <p:nvPr/>
        </p:nvCxnSpPr>
        <p:spPr>
          <a:xfrm>
            <a:off x="5757831" y="2331317"/>
            <a:ext cx="1985780" cy="3900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29" idx="2"/>
          </p:cNvCxnSpPr>
          <p:nvPr/>
        </p:nvCxnSpPr>
        <p:spPr>
          <a:xfrm flipV="1">
            <a:off x="4569569" y="2721343"/>
            <a:ext cx="3174042" cy="11669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6674931" y="3802323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endCxn id="29" idx="3"/>
          </p:cNvCxnSpPr>
          <p:nvPr/>
        </p:nvCxnSpPr>
        <p:spPr>
          <a:xfrm flipV="1">
            <a:off x="6829059" y="2784983"/>
            <a:ext cx="940912" cy="10748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4478259" y="3812829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01032"/>
              </p:ext>
            </p:extLst>
          </p:nvPr>
        </p:nvGraphicFramePr>
        <p:xfrm>
          <a:off x="7984622" y="2514256"/>
          <a:ext cx="4794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5" name="方程式" r:id="rId18" imgW="228600" imgH="190440" progId="Equation.3">
                  <p:embed/>
                </p:oleObj>
              </mc:Choice>
              <mc:Fallback>
                <p:oleObj name="方程式" r:id="rId18" imgW="228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622" y="2514256"/>
                        <a:ext cx="4794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21708"/>
              </p:ext>
            </p:extLst>
          </p:nvPr>
        </p:nvGraphicFramePr>
        <p:xfrm>
          <a:off x="5269190" y="2079307"/>
          <a:ext cx="3730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6" name="方程式" r:id="rId20" imgW="177480" imgH="215640" progId="Equation.3">
                  <p:embed/>
                </p:oleObj>
              </mc:Choice>
              <mc:Fallback>
                <p:oleObj name="方程式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190" y="2079307"/>
                        <a:ext cx="3730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07993"/>
              </p:ext>
            </p:extLst>
          </p:nvPr>
        </p:nvGraphicFramePr>
        <p:xfrm>
          <a:off x="6621369" y="3892323"/>
          <a:ext cx="3190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7" name="方程式" r:id="rId22" imgW="152280" imgH="215640" progId="Equation.3">
                  <p:embed/>
                </p:oleObj>
              </mc:Choice>
              <mc:Fallback>
                <p:oleObj name="方程式" r:id="rId2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369" y="3892323"/>
                        <a:ext cx="3190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58884"/>
              </p:ext>
            </p:extLst>
          </p:nvPr>
        </p:nvGraphicFramePr>
        <p:xfrm>
          <a:off x="4413215" y="3932499"/>
          <a:ext cx="346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8" name="方程式" r:id="rId24" imgW="164880" imgH="215640" progId="Equation.3">
                  <p:embed/>
                </p:oleObj>
              </mc:Choice>
              <mc:Fallback>
                <p:oleObj name="方程式" r:id="rId24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15" y="3932499"/>
                        <a:ext cx="346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06845"/>
              </p:ext>
            </p:extLst>
          </p:nvPr>
        </p:nvGraphicFramePr>
        <p:xfrm>
          <a:off x="7025856" y="3463803"/>
          <a:ext cx="3190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9" name="方程式" r:id="rId26" imgW="152280" imgH="215640" progId="Equation.3">
                  <p:embed/>
                </p:oleObj>
              </mc:Choice>
              <mc:Fallback>
                <p:oleObj name="方程式" r:id="rId2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856" y="3463803"/>
                        <a:ext cx="3190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09848"/>
              </p:ext>
            </p:extLst>
          </p:nvPr>
        </p:nvGraphicFramePr>
        <p:xfrm>
          <a:off x="5434013" y="3424238"/>
          <a:ext cx="346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0" name="方程式" r:id="rId28" imgW="164880" imgH="215640" progId="Equation.3">
                  <p:embed/>
                </p:oleObj>
              </mc:Choice>
              <mc:Fallback>
                <p:oleObj name="方程式" r:id="rId2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424238"/>
                        <a:ext cx="346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20348"/>
              </p:ext>
            </p:extLst>
          </p:nvPr>
        </p:nvGraphicFramePr>
        <p:xfrm>
          <a:off x="6112383" y="2339985"/>
          <a:ext cx="34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1" name="方程式" r:id="rId30" imgW="164880" imgH="228600" progId="Equation.3">
                  <p:embed/>
                </p:oleObj>
              </mc:Choice>
              <mc:Fallback>
                <p:oleObj name="方程式" r:id="rId3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383" y="2339985"/>
                        <a:ext cx="34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直線單箭頭接點 49"/>
          <p:cNvCxnSpPr/>
          <p:nvPr/>
        </p:nvCxnSpPr>
        <p:spPr>
          <a:xfrm flipV="1">
            <a:off x="5859431" y="2811343"/>
            <a:ext cx="1974180" cy="32319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群組 50"/>
          <p:cNvGrpSpPr/>
          <p:nvPr/>
        </p:nvGrpSpPr>
        <p:grpSpPr>
          <a:xfrm>
            <a:off x="5730632" y="5989731"/>
            <a:ext cx="203200" cy="203200"/>
            <a:chOff x="2065867" y="3437467"/>
            <a:chExt cx="203200" cy="203200"/>
          </a:xfrm>
        </p:grpSpPr>
        <p:cxnSp>
          <p:nvCxnSpPr>
            <p:cNvPr id="52" name="直線接點 5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89"/>
              </p:ext>
            </p:extLst>
          </p:nvPr>
        </p:nvGraphicFramePr>
        <p:xfrm>
          <a:off x="5344643" y="5781633"/>
          <a:ext cx="400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2" name="方程式" r:id="rId32" imgW="190440" imgH="215640" progId="Equation.3">
                  <p:embed/>
                </p:oleObj>
              </mc:Choice>
              <mc:Fallback>
                <p:oleObj name="方程式" r:id="rId32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643" y="5781633"/>
                        <a:ext cx="4000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86273"/>
              </p:ext>
            </p:extLst>
          </p:nvPr>
        </p:nvGraphicFramePr>
        <p:xfrm>
          <a:off x="6013450" y="5668963"/>
          <a:ext cx="3460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3" name="方程式" r:id="rId34" imgW="164880" imgH="215640" progId="Equation.3">
                  <p:embed/>
                </p:oleObj>
              </mc:Choice>
              <mc:Fallback>
                <p:oleObj name="方程式" r:id="rId34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5668963"/>
                        <a:ext cx="3460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5893231" y="6091331"/>
            <a:ext cx="113262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5726350" y="2339985"/>
            <a:ext cx="113262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86793"/>
              </p:ext>
            </p:extLst>
          </p:nvPr>
        </p:nvGraphicFramePr>
        <p:xfrm>
          <a:off x="612611" y="5316460"/>
          <a:ext cx="1449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4" name="方程式" r:id="rId36" imgW="736560" imgH="203040" progId="Equation.3">
                  <p:embed/>
                </p:oleObj>
              </mc:Choice>
              <mc:Fallback>
                <p:oleObj name="方程式" r:id="rId36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1" y="5316460"/>
                        <a:ext cx="14493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31941"/>
              </p:ext>
            </p:extLst>
          </p:nvPr>
        </p:nvGraphicFramePr>
        <p:xfrm>
          <a:off x="1226105" y="5756163"/>
          <a:ext cx="3078567" cy="51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5" name="方程式" r:id="rId37" imgW="1371600" imgH="228600" progId="Equation.3">
                  <p:embed/>
                </p:oleObj>
              </mc:Choice>
              <mc:Fallback>
                <p:oleObj name="方程式" r:id="rId37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105" y="5756163"/>
                        <a:ext cx="3078567" cy="51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單箭頭接點 28"/>
          <p:cNvCxnSpPr/>
          <p:nvPr/>
        </p:nvCxnSpPr>
        <p:spPr>
          <a:xfrm flipH="1">
            <a:off x="3261824" y="3361046"/>
            <a:ext cx="727838" cy="3869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300174" y="3359578"/>
            <a:ext cx="1594944" cy="9247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571500" y="3747960"/>
            <a:ext cx="3418162" cy="2738294"/>
            <a:chOff x="1289814" y="4325990"/>
            <a:chExt cx="3418162" cy="2738294"/>
          </a:xfrm>
        </p:grpSpPr>
        <p:sp>
          <p:nvSpPr>
            <p:cNvPr id="7" name="矩形 6"/>
            <p:cNvSpPr/>
            <p:nvPr/>
          </p:nvSpPr>
          <p:spPr>
            <a:xfrm>
              <a:off x="1289814" y="4325990"/>
              <a:ext cx="3418162" cy="273829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641583" y="4332588"/>
              <a:ext cx="2720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Filter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(Chapter 11)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37265" y="1579543"/>
            <a:ext cx="4162096" cy="17815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64400" y="2238816"/>
            <a:ext cx="1655379" cy="9301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Amplitude</a:t>
            </a:r>
          </a:p>
          <a:p>
            <a:pPr algn="ctr"/>
            <a:r>
              <a:rPr lang="en-US" altLang="zh-TW" sz="2400" dirty="0" smtClean="0"/>
              <a:t>Ratio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846914" y="2225872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Phase</a:t>
            </a:r>
          </a:p>
          <a:p>
            <a:pPr algn="ctr"/>
            <a:r>
              <a:rPr lang="en-US" altLang="zh-TW" sz="2400" dirty="0" smtClean="0"/>
              <a:t>Shift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383551" y="4277778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Highpass</a:t>
            </a:r>
            <a:endParaRPr lang="en-US" altLang="zh-TW" sz="2400" dirty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962933" y="1605053"/>
            <a:ext cx="331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Frequency Response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368287" y="4349573"/>
            <a:ext cx="1450426" cy="1080660"/>
            <a:chOff x="5454869" y="4248476"/>
            <a:chExt cx="1450426" cy="1080660"/>
          </a:xfrm>
          <a:solidFill>
            <a:srgbClr val="FFC000"/>
          </a:solidFill>
        </p:grpSpPr>
        <p:sp>
          <p:nvSpPr>
            <p:cNvPr id="12" name="矩形 11"/>
            <p:cNvSpPr/>
            <p:nvPr/>
          </p:nvSpPr>
          <p:spPr>
            <a:xfrm>
              <a:off x="5454869" y="4248476"/>
              <a:ext cx="1450426" cy="108066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70634" y="4311928"/>
              <a:ext cx="1418896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Bode</a:t>
              </a:r>
            </a:p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Plot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6052976" y="5493685"/>
            <a:ext cx="222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Draw frequency response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818713" y="4657365"/>
            <a:ext cx="111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Ch</a:t>
            </a:r>
            <a:r>
              <a:rPr lang="en-US" altLang="zh-TW" sz="2400" dirty="0" smtClean="0"/>
              <a:t> 11.4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699361" y="2310618"/>
            <a:ext cx="111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Ch</a:t>
            </a:r>
            <a:r>
              <a:rPr lang="en-US" altLang="zh-TW" sz="2400" dirty="0" smtClean="0"/>
              <a:t> 11.1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019226" y="4968568"/>
            <a:ext cx="111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Ch</a:t>
            </a:r>
            <a:r>
              <a:rPr lang="en-US" altLang="zh-TW" sz="2400" dirty="0" smtClean="0"/>
              <a:t> 11.2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749849" y="4277778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Lowpass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2383551" y="5398540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Notch</a:t>
            </a:r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749849" y="5396933"/>
            <a:ext cx="1450428" cy="93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Bandpss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Filter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7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3" grpId="0"/>
      <p:bldP spid="17" grpId="0"/>
      <p:bldP spid="18" grpId="0"/>
      <p:bldP spid="19" grpId="0"/>
      <p:bldP spid="20" grpId="0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11.3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513" y="1608941"/>
          <a:ext cx="33734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6" name="方程式" r:id="rId3" imgW="1765080" imgH="419040" progId="Equation.3">
                  <p:embed/>
                </p:oleObj>
              </mc:Choice>
              <mc:Fallback>
                <p:oleObj name="方程式" r:id="rId3" imgW="1765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13" y="1608941"/>
                        <a:ext cx="33734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4783042" y="599759"/>
          <a:ext cx="26447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7" name="方程式" r:id="rId5" imgW="1384200" imgH="393480" progId="Equation.3">
                  <p:embed/>
                </p:oleObj>
              </mc:Choice>
              <mc:Fallback>
                <p:oleObj name="方程式" r:id="rId5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042" y="599759"/>
                        <a:ext cx="26447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321398" y="3668577"/>
          <a:ext cx="35194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8" name="方程式" r:id="rId7" imgW="1841400" imgH="545760" progId="Equation.3">
                  <p:embed/>
                </p:oleObj>
              </mc:Choice>
              <mc:Fallback>
                <p:oleObj name="方程式" r:id="rId7" imgW="18414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98" y="3668577"/>
                        <a:ext cx="35194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33388"/>
              </p:ext>
            </p:extLst>
          </p:nvPr>
        </p:nvGraphicFramePr>
        <p:xfrm>
          <a:off x="365636" y="5079071"/>
          <a:ext cx="6091237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9" name="方程式" r:id="rId9" imgW="3187440" imgH="838080" progId="Equation.3">
                  <p:embed/>
                </p:oleObj>
              </mc:Choice>
              <mc:Fallback>
                <p:oleObj name="方程式" r:id="rId9" imgW="31874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36" y="5079071"/>
                        <a:ext cx="6091237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1085827" y="2616871"/>
          <a:ext cx="24272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0" name="方程式" r:id="rId11" imgW="1269720" imgH="419040" progId="Equation.3">
                  <p:embed/>
                </p:oleObj>
              </mc:Choice>
              <mc:Fallback>
                <p:oleObj name="方程式" r:id="rId11" imgW="1269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27" y="2616871"/>
                        <a:ext cx="24272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4353635" y="1969954"/>
            <a:ext cx="4301029" cy="2901287"/>
            <a:chOff x="4353635" y="1969954"/>
            <a:chExt cx="4301029" cy="2901287"/>
          </a:xfrm>
        </p:grpSpPr>
        <p:pic>
          <p:nvPicPr>
            <p:cNvPr id="31750" name="Picture 6" descr="http://intmstat.com/analytic-trigonometry/arctanx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635" y="1969954"/>
              <a:ext cx="4301029" cy="290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756375" y="1969954"/>
            <a:ext cx="131127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21" name="方程式" r:id="rId14" imgW="685800" imgH="228600" progId="Equation.3">
                    <p:embed/>
                  </p:oleObj>
                </mc:Choice>
                <mc:Fallback>
                  <p:oleObj name="方程式" r:id="rId14" imgW="685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6375" y="1969954"/>
                          <a:ext cx="131127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921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11.3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55996"/>
              </p:ext>
            </p:extLst>
          </p:nvPr>
        </p:nvGraphicFramePr>
        <p:xfrm>
          <a:off x="5259341" y="275432"/>
          <a:ext cx="26447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方程式" r:id="rId3" imgW="1384200" imgH="393480" progId="Equation.3">
                  <p:embed/>
                </p:oleObj>
              </mc:Choice>
              <mc:Fallback>
                <p:oleObj name="方程式" r:id="rId3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41" y="275432"/>
                        <a:ext cx="26447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208366"/>
              </p:ext>
            </p:extLst>
          </p:nvPr>
        </p:nvGraphicFramePr>
        <p:xfrm>
          <a:off x="4572000" y="1102079"/>
          <a:ext cx="4238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方程式" r:id="rId5" imgW="2336760" imgH="215640" progId="Equation.3">
                  <p:embed/>
                </p:oleObj>
              </mc:Choice>
              <mc:Fallback>
                <p:oleObj name="方程式" r:id="rId5" imgW="2336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02079"/>
                        <a:ext cx="4238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216" y="4403930"/>
            <a:ext cx="6041567" cy="24414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00" y="1633398"/>
            <a:ext cx="1752332" cy="26768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0398" y="1714504"/>
            <a:ext cx="1787357" cy="262354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8230" y="1629436"/>
            <a:ext cx="1778808" cy="27744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484" y="1637078"/>
            <a:ext cx="1832752" cy="28204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17025" y="4602016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416552" y="4563888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35129" y="4525760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078676" y="4634870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5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421" y="4234865"/>
            <a:ext cx="6191157" cy="25006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11.3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48481"/>
              </p:ext>
            </p:extLst>
          </p:nvPr>
        </p:nvGraphicFramePr>
        <p:xfrm>
          <a:off x="5259341" y="275432"/>
          <a:ext cx="26447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方程式" r:id="rId4" imgW="1384200" imgH="393480" progId="Equation.3">
                  <p:embed/>
                </p:oleObj>
              </mc:Choice>
              <mc:Fallback>
                <p:oleObj name="方程式" r:id="rId4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41" y="275432"/>
                        <a:ext cx="26447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72762"/>
              </p:ext>
            </p:extLst>
          </p:nvPr>
        </p:nvGraphicFramePr>
        <p:xfrm>
          <a:off x="4572000" y="1102079"/>
          <a:ext cx="4238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方程式" r:id="rId6" imgW="2336760" imgH="215640" progId="Equation.3">
                  <p:embed/>
                </p:oleObj>
              </mc:Choice>
              <mc:Fallback>
                <p:oleObj name="方程式" r:id="rId6" imgW="2336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02079"/>
                        <a:ext cx="4238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00" y="1633398"/>
            <a:ext cx="1752332" cy="26768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0398" y="1714504"/>
            <a:ext cx="1787357" cy="26235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8230" y="1629436"/>
            <a:ext cx="1778808" cy="27744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484" y="1637078"/>
            <a:ext cx="1832752" cy="28204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15425" y="5153096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325546" y="5150819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35667" y="4904892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994493" y="4817798"/>
            <a:ext cx="5514107" cy="165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1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11.2, 11.4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528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Application: Hearing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7175" y="6096685"/>
            <a:ext cx="862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/>
              <a:t>Reference: </a:t>
            </a:r>
            <a:r>
              <a:rPr lang="zh-TW" altLang="en-US" sz="2000" dirty="0" smtClean="0"/>
              <a:t>http</a:t>
            </a:r>
            <a:r>
              <a:rPr lang="zh-TW" altLang="en-US" sz="2000" dirty="0"/>
              <a:t>://hyperphysics.phy-astr.gsu.edu/hbase/sound/hearcon.html</a:t>
            </a:r>
          </a:p>
        </p:txBody>
      </p:sp>
    </p:spTree>
    <p:extLst>
      <p:ext uri="{BB962C8B-B14F-4D97-AF65-F5344CB8AC3E}">
        <p14:creationId xmlns:p14="http://schemas.microsoft.com/office/powerpoint/2010/main" val="10026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57" y="1595439"/>
            <a:ext cx="7000875" cy="4781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Range of Hearing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67295" y="972628"/>
            <a:ext cx="417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Range of </a:t>
            </a:r>
            <a:r>
              <a:rPr lang="en-US" altLang="zh-TW" sz="2400" dirty="0" smtClean="0"/>
              <a:t>Audio: 300Hz – 3.4KHz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067287" y="6251304"/>
            <a:ext cx="1491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Frequency</a:t>
            </a:r>
            <a:endParaRPr lang="zh-TW" altLang="en-US" sz="2400" i="1" dirty="0"/>
          </a:p>
        </p:txBody>
      </p:sp>
      <p:sp>
        <p:nvSpPr>
          <p:cNvPr id="7" name="矩形 6"/>
          <p:cNvSpPr/>
          <p:nvPr/>
        </p:nvSpPr>
        <p:spPr>
          <a:xfrm>
            <a:off x="4867295" y="573805"/>
            <a:ext cx="4091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Range of hearing: 20Hz - 20KHz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 rot="16200000">
            <a:off x="734871" y="3755382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dB</a:t>
            </a:r>
            <a:endParaRPr lang="zh-TW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418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62" y="1417858"/>
            <a:ext cx="5066315" cy="52923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Equal Loudness Contour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46593" y="3166396"/>
            <a:ext cx="238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Red Curve: </a:t>
            </a:r>
          </a:p>
          <a:p>
            <a:r>
              <a:rPr lang="en-US" altLang="zh-TW" sz="2400" dirty="0" smtClean="0"/>
              <a:t>Equal loudness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25421" y="2237030"/>
            <a:ext cx="238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Blue Line: </a:t>
            </a:r>
          </a:p>
          <a:p>
            <a:r>
              <a:rPr lang="en-US" altLang="zh-TW" sz="2400" dirty="0" smtClean="0"/>
              <a:t>Same Energy</a:t>
            </a:r>
            <a:endParaRPr lang="zh-TW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788274" y="3919604"/>
            <a:ext cx="544008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6362359" y="4095762"/>
            <a:ext cx="2525932" cy="1661994"/>
            <a:chOff x="6362359" y="3969638"/>
            <a:chExt cx="2525932" cy="1661994"/>
          </a:xfrm>
        </p:grpSpPr>
        <p:sp>
          <p:nvSpPr>
            <p:cNvPr id="5" name="矩形 4"/>
            <p:cNvSpPr/>
            <p:nvPr/>
          </p:nvSpPr>
          <p:spPr>
            <a:xfrm>
              <a:off x="6504249" y="4431303"/>
              <a:ext cx="23840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/>
                <a:t>60 </a:t>
              </a:r>
              <a:r>
                <a:rPr lang="en-US" altLang="zh-TW" sz="2400" dirty="0" err="1" smtClean="0"/>
                <a:t>phon</a:t>
              </a:r>
              <a:r>
                <a:rPr lang="en-US" altLang="zh-TW" sz="2400" dirty="0" smtClean="0"/>
                <a:t> means as loud as the 60dB </a:t>
              </a:r>
              <a:r>
                <a:rPr lang="en-US" altLang="zh-TW" sz="2400" dirty="0"/>
                <a:t>1kHz</a:t>
              </a:r>
              <a:r>
                <a:rPr lang="en-US" altLang="zh-TW" sz="2400" dirty="0" smtClean="0"/>
                <a:t> sound.</a:t>
              </a:r>
              <a:endParaRPr lang="zh-TW" altLang="en-US" sz="24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6362359" y="3969638"/>
              <a:ext cx="16658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/>
                <a:t>p</a:t>
              </a:r>
              <a:r>
                <a:rPr lang="en-US" altLang="zh-TW" sz="2400" dirty="0" err="1" smtClean="0"/>
                <a:t>hon</a:t>
              </a:r>
              <a:r>
                <a:rPr lang="en-US" altLang="zh-TW" sz="2400" dirty="0" smtClean="0"/>
                <a:t> (unit):</a:t>
              </a:r>
              <a:endParaRPr lang="zh-TW" altLang="en-US" sz="2400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542918" y="3236761"/>
            <a:ext cx="67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dB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08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Hearing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http://designer.mech.yzu.edu.tw/articlesystem/article/compressedfile/(2005-04-04)%20%E4%BA%BA%E8%80%B3%E8%81%BD%E8%A6%BA%E7%8F%BE%E8%B1%A1%E4%B9%8B%E5%9F%BA%E7%A4%8E%E6%8E%A2%E8%A8%8E.files/image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7" y="1825625"/>
            <a:ext cx="7070506" cy="406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180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6902" y="1385889"/>
            <a:ext cx="609600" cy="609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64678" y="6091577"/>
            <a:ext cx="7143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zh-TW" sz="2400" dirty="0" smtClean="0"/>
              <a:t>Application: </a:t>
            </a:r>
            <a:r>
              <a:rPr lang="zh-TW" altLang="en-US" sz="2400" dirty="0" smtClean="0"/>
              <a:t>柯南 </a:t>
            </a:r>
            <a:r>
              <a:rPr lang="en-US" altLang="zh-TW" sz="2400" dirty="0" smtClean="0"/>
              <a:t>68</a:t>
            </a:r>
            <a:r>
              <a:rPr lang="zh-TW" altLang="en-US" sz="2400" dirty="0" smtClean="0"/>
              <a:t> 集 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黑暗中消失的麒麟之</a:t>
            </a:r>
            <a:r>
              <a:rPr lang="zh-TW" altLang="en-US" sz="2400" dirty="0" smtClean="0"/>
              <a:t>角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6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024" y="4913779"/>
            <a:ext cx="3936487" cy="14356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and Sound</a:t>
            </a:r>
            <a:endParaRPr lang="zh-TW" altLang="en-US" dirty="0"/>
          </a:p>
        </p:txBody>
      </p:sp>
      <p:pic>
        <p:nvPicPr>
          <p:cNvPr id="8" name="sound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5411" y="2603081"/>
            <a:ext cx="609600" cy="60960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6025" y="1690689"/>
            <a:ext cx="3714750" cy="1922929"/>
          </a:xfrm>
          <a:prstGeom prst="rect">
            <a:avLst/>
          </a:prstGeom>
        </p:spPr>
      </p:pic>
      <p:sp>
        <p:nvSpPr>
          <p:cNvPr id="5" name="弧形向右箭號 4"/>
          <p:cNvSpPr/>
          <p:nvPr/>
        </p:nvSpPr>
        <p:spPr>
          <a:xfrm>
            <a:off x="1304924" y="3243542"/>
            <a:ext cx="1181100" cy="20832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53905" y="3848200"/>
            <a:ext cx="193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Pass a Phase shift network</a:t>
            </a:r>
            <a:endParaRPr lang="zh-TW" altLang="en-US" sz="2400" dirty="0"/>
          </a:p>
        </p:txBody>
      </p:sp>
      <p:pic>
        <p:nvPicPr>
          <p:cNvPr id="9" name="sound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5411" y="5326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Structure of Ear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6870" name="Picture 6" descr="http://hyperphysics.phy-astr.gsu.edu/hbase/sound/imgsou/es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" y="2339974"/>
            <a:ext cx="883645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An illustration of the parts of the human ear. The diagram is divided into three sections: the outer ear composed of the pinna and auditory canal; the middle ear composed of the tympanium, ossicles, oval window, and semicircular canal; and the inner ear composed of the cochlea and auditory nerv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2" y="2339974"/>
            <a:ext cx="42386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Network</a:t>
            </a:r>
            <a:r>
              <a:rPr lang="zh-TW" altLang="en-US" dirty="0" smtClean="0"/>
              <a:t> </a:t>
            </a:r>
            <a:r>
              <a:rPr lang="en-US" altLang="zh-TW" dirty="0" smtClean="0"/>
              <a:t>Function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61" y="3297425"/>
            <a:ext cx="4573610" cy="1407737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81740"/>
              </p:ext>
            </p:extLst>
          </p:nvPr>
        </p:nvGraphicFramePr>
        <p:xfrm>
          <a:off x="4024270" y="4113794"/>
          <a:ext cx="79859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方程式" r:id="rId4" imgW="317160" imgH="215640" progId="Equation.3">
                  <p:embed/>
                </p:oleObj>
              </mc:Choice>
              <mc:Fallback>
                <p:oleObj name="方程式" r:id="rId4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270" y="4113794"/>
                        <a:ext cx="798591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476969" y="3346749"/>
            <a:ext cx="189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Network Function</a:t>
            </a:r>
            <a:endParaRPr lang="zh-TW" altLang="en-US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872535"/>
              </p:ext>
            </p:extLst>
          </p:nvPr>
        </p:nvGraphicFramePr>
        <p:xfrm>
          <a:off x="2185360" y="3381350"/>
          <a:ext cx="414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360" y="3381350"/>
                        <a:ext cx="4143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43702"/>
              </p:ext>
            </p:extLst>
          </p:nvPr>
        </p:nvGraphicFramePr>
        <p:xfrm>
          <a:off x="6040266" y="3385386"/>
          <a:ext cx="414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0" name="方程式" r:id="rId8" imgW="164880" imgH="215640" progId="Equation.3">
                  <p:embed/>
                </p:oleObj>
              </mc:Choice>
              <mc:Fallback>
                <p:oleObj name="方程式" r:id="rId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266" y="3385386"/>
                        <a:ext cx="4143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55968"/>
              </p:ext>
            </p:extLst>
          </p:nvPr>
        </p:nvGraphicFramePr>
        <p:xfrm>
          <a:off x="3895907" y="1606020"/>
          <a:ext cx="15319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1" name="方程式" r:id="rId10" imgW="609480" imgH="419040" progId="Equation.3">
                  <p:embed/>
                </p:oleObj>
              </mc:Choice>
              <mc:Fallback>
                <p:oleObj name="方程式" r:id="rId10" imgW="60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907" y="1606020"/>
                        <a:ext cx="15319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3192"/>
              </p:ext>
            </p:extLst>
          </p:nvPr>
        </p:nvGraphicFramePr>
        <p:xfrm>
          <a:off x="6343748" y="3382938"/>
          <a:ext cx="1403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2" name="方程式" r:id="rId12" imgW="558720" imgH="215640" progId="Equation.3">
                  <p:embed/>
                </p:oleObj>
              </mc:Choice>
              <mc:Fallback>
                <p:oleObj name="方程式" r:id="rId12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748" y="3382938"/>
                        <a:ext cx="14033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879989" y="5272180"/>
            <a:ext cx="5267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Output depends on </a:t>
            </a:r>
            <a:r>
              <a:rPr lang="en-US" altLang="zh-TW" sz="2800" b="1" i="1" dirty="0" smtClean="0"/>
              <a:t>input</a:t>
            </a:r>
            <a:r>
              <a:rPr lang="en-US" altLang="zh-TW" sz="2800" dirty="0" smtClean="0"/>
              <a:t> and </a:t>
            </a:r>
            <a:r>
              <a:rPr lang="en-US" altLang="zh-TW" sz="2800" b="1" i="1" dirty="0" smtClean="0"/>
              <a:t>complex frequency s</a:t>
            </a:r>
            <a:r>
              <a:rPr lang="en-US" altLang="zh-TW" sz="2800" dirty="0" smtClean="0"/>
              <a:t>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20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4" y="3261279"/>
            <a:ext cx="7658100" cy="18192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Cochlea (</a:t>
            </a:r>
            <a:r>
              <a:rPr lang="zh-TW" altLang="en-US" dirty="0" smtClean="0"/>
              <a:t>耳蝸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28464" y="4097032"/>
            <a:ext cx="97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</a:t>
            </a:r>
            <a:r>
              <a:rPr lang="en-US" altLang="zh-TW" sz="2400" b="1" dirty="0" smtClean="0"/>
              <a:t>o brain</a:t>
            </a:r>
            <a:endParaRPr lang="zh-TW" altLang="en-US" sz="2400" b="1" dirty="0"/>
          </a:p>
        </p:txBody>
      </p:sp>
      <p:grpSp>
        <p:nvGrpSpPr>
          <p:cNvPr id="34" name="群組 33"/>
          <p:cNvGrpSpPr/>
          <p:nvPr/>
        </p:nvGrpSpPr>
        <p:grpSpPr>
          <a:xfrm>
            <a:off x="4253607" y="1615563"/>
            <a:ext cx="3298076" cy="2252176"/>
            <a:chOff x="4253607" y="1615563"/>
            <a:chExt cx="3298076" cy="2252176"/>
          </a:xfrm>
        </p:grpSpPr>
        <p:cxnSp>
          <p:nvCxnSpPr>
            <p:cNvPr id="7" name="直線單箭頭接點 6"/>
            <p:cNvCxnSpPr/>
            <p:nvPr/>
          </p:nvCxnSpPr>
          <p:spPr>
            <a:xfrm flipV="1">
              <a:off x="5391809" y="2446560"/>
              <a:ext cx="321649" cy="1421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4253607" y="1615563"/>
              <a:ext cx="32980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Each neuron only passes a specific frequency.</a:t>
              </a:r>
              <a:endParaRPr lang="zh-TW" altLang="en-US" sz="2400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2762361" y="5095444"/>
            <a:ext cx="1664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Pass high </a:t>
            </a:r>
          </a:p>
          <a:p>
            <a:pPr algn="ctr"/>
            <a:r>
              <a:rPr lang="en-US" altLang="zh-TW" sz="2400" dirty="0" smtClean="0"/>
              <a:t>frequency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851359" y="5095443"/>
            <a:ext cx="1664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Pass low </a:t>
            </a:r>
          </a:p>
          <a:p>
            <a:pPr algn="ctr"/>
            <a:r>
              <a:rPr lang="en-US" altLang="zh-TW" sz="2400" dirty="0" smtClean="0"/>
              <a:t>frequency</a:t>
            </a:r>
            <a:endParaRPr lang="zh-TW" altLang="en-US" sz="2400" dirty="0"/>
          </a:p>
        </p:txBody>
      </p:sp>
      <p:cxnSp>
        <p:nvCxnSpPr>
          <p:cNvPr id="23" name="直線單箭頭接點 22"/>
          <p:cNvCxnSpPr>
            <a:endCxn id="32" idx="2"/>
          </p:cNvCxnSpPr>
          <p:nvPr/>
        </p:nvCxnSpPr>
        <p:spPr>
          <a:xfrm flipV="1">
            <a:off x="7357147" y="2692281"/>
            <a:ext cx="653228" cy="11729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3580289" y="2648607"/>
            <a:ext cx="605462" cy="12166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2588804" y="2215727"/>
            <a:ext cx="16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Pass 20kHz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177973" y="2230616"/>
            <a:ext cx="16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Pass 20Hz</a:t>
            </a:r>
            <a:endParaRPr lang="zh-TW" altLang="en-US" sz="2400" dirty="0"/>
          </a:p>
        </p:txBody>
      </p:sp>
      <p:sp>
        <p:nvSpPr>
          <p:cNvPr id="33" name="向右箭號 32"/>
          <p:cNvSpPr/>
          <p:nvPr/>
        </p:nvSpPr>
        <p:spPr>
          <a:xfrm>
            <a:off x="6023366" y="5080555"/>
            <a:ext cx="827993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flipH="1">
            <a:off x="4462580" y="5080554"/>
            <a:ext cx="827993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0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30" grpId="0"/>
      <p:bldP spid="32" grpId="0"/>
      <p:bldP spid="33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96" y="2458642"/>
            <a:ext cx="5686425" cy="15621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83" y="4932144"/>
            <a:ext cx="2873153" cy="18026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Cochlea (</a:t>
            </a:r>
            <a:r>
              <a:rPr lang="zh-TW" altLang="en-US" dirty="0" smtClean="0"/>
              <a:t>耳蝸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623064" y="3563590"/>
            <a:ext cx="97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</a:t>
            </a:r>
            <a:r>
              <a:rPr lang="en-US" altLang="zh-TW" sz="2400" b="1" dirty="0" smtClean="0"/>
              <a:t>o brain</a:t>
            </a:r>
            <a:endParaRPr lang="zh-TW" altLang="en-US" sz="2400" b="1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436589"/>
              </p:ext>
            </p:extLst>
          </p:nvPr>
        </p:nvGraphicFramePr>
        <p:xfrm>
          <a:off x="517392" y="4709731"/>
          <a:ext cx="2352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方程式" r:id="rId6" imgW="1206360" imgH="228600" progId="Equation.3">
                  <p:embed/>
                </p:oleObj>
              </mc:Choice>
              <mc:Fallback>
                <p:oleObj name="方程式" r:id="rId6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92" y="4709731"/>
                        <a:ext cx="23526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56957"/>
              </p:ext>
            </p:extLst>
          </p:nvPr>
        </p:nvGraphicFramePr>
        <p:xfrm>
          <a:off x="6311900" y="4932775"/>
          <a:ext cx="2203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方程式" r:id="rId8" imgW="1130040" imgH="228600" progId="Equation.3">
                  <p:embed/>
                </p:oleObj>
              </mc:Choice>
              <mc:Fallback>
                <p:oleObj name="方程式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932775"/>
                        <a:ext cx="22034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91" y="5342407"/>
            <a:ext cx="2523844" cy="1411270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628650" y="1519715"/>
            <a:ext cx="4285759" cy="1791667"/>
            <a:chOff x="628650" y="1519715"/>
            <a:chExt cx="4285759" cy="1791667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695627"/>
                </p:ext>
              </p:extLst>
            </p:nvPr>
          </p:nvGraphicFramePr>
          <p:xfrm>
            <a:off x="2809384" y="1519715"/>
            <a:ext cx="2105025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93" name="方程式" r:id="rId11" imgW="1079280" imgH="406080" progId="Equation.3">
                    <p:embed/>
                  </p:oleObj>
                </mc:Choice>
                <mc:Fallback>
                  <p:oleObj name="方程式" r:id="rId11" imgW="10792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384" y="1519715"/>
                          <a:ext cx="2105025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群組 15"/>
            <p:cNvGrpSpPr/>
            <p:nvPr/>
          </p:nvGrpSpPr>
          <p:grpSpPr>
            <a:xfrm>
              <a:off x="628650" y="1564122"/>
              <a:ext cx="2129208" cy="1747260"/>
              <a:chOff x="628650" y="1564122"/>
              <a:chExt cx="2129208" cy="1747260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8650" y="1564122"/>
                <a:ext cx="2129208" cy="1311889"/>
              </a:xfrm>
              <a:prstGeom prst="rect">
                <a:avLst/>
              </a:prstGeom>
            </p:spPr>
          </p:pic>
          <p:sp>
            <p:nvSpPr>
              <p:cNvPr id="15" name="右彎箭號 14"/>
              <p:cNvSpPr/>
              <p:nvPr/>
            </p:nvSpPr>
            <p:spPr>
              <a:xfrm flipV="1">
                <a:off x="1507983" y="2632941"/>
                <a:ext cx="920794" cy="678441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34066"/>
              </p:ext>
            </p:extLst>
          </p:nvPr>
        </p:nvGraphicFramePr>
        <p:xfrm>
          <a:off x="3549498" y="4962539"/>
          <a:ext cx="1238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方程式" r:id="rId14" imgW="634680" imgH="228600" progId="Equation.3">
                  <p:embed/>
                </p:oleObj>
              </mc:Choice>
              <mc:Fallback>
                <p:oleObj name="方程式" r:id="rId1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498" y="4962539"/>
                        <a:ext cx="12382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232296" y="3928608"/>
            <a:ext cx="173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Neuron for </a:t>
            </a:r>
          </a:p>
          <a:p>
            <a:r>
              <a:rPr lang="el-GR" altLang="zh-TW" sz="2400" b="1" dirty="0" smtClean="0"/>
              <a:t>ω</a:t>
            </a:r>
            <a:r>
              <a:rPr lang="en-US" altLang="zh-TW" sz="2400" b="1" dirty="0" smtClean="0"/>
              <a:t>=300</a:t>
            </a:r>
            <a:endParaRPr lang="zh-TW" altLang="en-US" sz="24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4252" y="4184454"/>
            <a:ext cx="189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Neuron for </a:t>
            </a:r>
            <a:r>
              <a:rPr lang="el-GR" altLang="zh-TW" sz="2400" b="1" dirty="0" smtClean="0"/>
              <a:t>ω</a:t>
            </a:r>
            <a:r>
              <a:rPr lang="en-US" altLang="zh-TW" sz="2400" b="1" dirty="0" smtClean="0"/>
              <a:t>=100</a:t>
            </a:r>
            <a:endParaRPr lang="zh-TW" altLang="en-US" sz="2400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393379" y="4227788"/>
            <a:ext cx="207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Neuron for </a:t>
            </a:r>
            <a:r>
              <a:rPr lang="el-GR" altLang="zh-TW" sz="2400" b="1" dirty="0" smtClean="0"/>
              <a:t>ω</a:t>
            </a:r>
            <a:r>
              <a:rPr lang="en-US" altLang="zh-TW" sz="2400" b="1" dirty="0" smtClean="0"/>
              <a:t>=20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094504" y="3499945"/>
            <a:ext cx="2114889" cy="1268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25" idx="0"/>
          </p:cNvCxnSpPr>
          <p:nvPr/>
        </p:nvCxnSpPr>
        <p:spPr>
          <a:xfrm flipH="1">
            <a:off x="4240554" y="3512461"/>
            <a:ext cx="415276" cy="671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759499" y="3477164"/>
            <a:ext cx="798956" cy="750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圖說文字 30"/>
          <p:cNvSpPr/>
          <p:nvPr/>
        </p:nvSpPr>
        <p:spPr>
          <a:xfrm>
            <a:off x="5594251" y="1185891"/>
            <a:ext cx="3392094" cy="1156968"/>
          </a:xfrm>
          <a:prstGeom prst="wedgeRectCallout">
            <a:avLst>
              <a:gd name="adj1" fmla="val 622"/>
              <a:gd name="adj2" fmla="val 17740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dirty="0" smtClean="0">
                <a:solidFill>
                  <a:schemeClr val="tx1"/>
                </a:solidFill>
              </a:rPr>
              <a:t>ω</a:t>
            </a:r>
            <a:r>
              <a:rPr lang="en-US" altLang="zh-TW" sz="2400" dirty="0" smtClean="0">
                <a:solidFill>
                  <a:schemeClr val="tx1"/>
                </a:solidFill>
              </a:rPr>
              <a:t>=300, Amplitude=10</a:t>
            </a:r>
          </a:p>
          <a:p>
            <a:pPr algn="ctr"/>
            <a:r>
              <a:rPr lang="el-GR" altLang="zh-TW" sz="2400" dirty="0" smtClean="0">
                <a:solidFill>
                  <a:schemeClr val="tx1"/>
                </a:solidFill>
              </a:rPr>
              <a:t>ω</a:t>
            </a:r>
            <a:r>
              <a:rPr lang="en-US" altLang="zh-TW" sz="2400" dirty="0" smtClean="0">
                <a:solidFill>
                  <a:schemeClr val="tx1"/>
                </a:solidFill>
              </a:rPr>
              <a:t>=20</a:t>
            </a:r>
            <a:r>
              <a:rPr lang="en-US" altLang="zh-TW" sz="2400" dirty="0">
                <a:solidFill>
                  <a:schemeClr val="tx1"/>
                </a:solidFill>
              </a:rPr>
              <a:t>, </a:t>
            </a:r>
            <a:r>
              <a:rPr lang="en-US" altLang="zh-TW" sz="2400" dirty="0" smtClean="0">
                <a:solidFill>
                  <a:schemeClr val="tx1"/>
                </a:solidFill>
              </a:rPr>
              <a:t>Amplitude=10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Machine Hearing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89" y="2042675"/>
            <a:ext cx="5972175" cy="2524125"/>
          </a:xfrm>
          <a:prstGeom prst="rect">
            <a:avLst/>
          </a:prstGeom>
        </p:spPr>
      </p:pic>
      <p:pic>
        <p:nvPicPr>
          <p:cNvPr id="43012" name="Picture 4" descr="http://cdn.cultofmac.com/wp-content/uploads/2013/07/Apple-Patents-the-Siri-Ico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16" y="36512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83322"/>
              </p:ext>
            </p:extLst>
          </p:nvPr>
        </p:nvGraphicFramePr>
        <p:xfrm>
          <a:off x="708478" y="2045035"/>
          <a:ext cx="6937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方程式" r:id="rId5" imgW="355320" imgH="203040" progId="Equation.3">
                  <p:embed/>
                </p:oleObj>
              </mc:Choice>
              <mc:Fallback>
                <p:oleObj name="方程式" r:id="rId5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78" y="2045035"/>
                        <a:ext cx="6937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421711" y="1945654"/>
            <a:ext cx="2270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Each triangle is the amplitude ratio of a filter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026495" y="843240"/>
            <a:ext cx="80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How?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11329" y="2548414"/>
            <a:ext cx="144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Ear of machine</a:t>
            </a:r>
            <a:endParaRPr lang="zh-TW" altLang="en-US" sz="2400" dirty="0"/>
          </a:p>
        </p:txBody>
      </p:sp>
      <p:cxnSp>
        <p:nvCxnSpPr>
          <p:cNvPr id="10" name="直線單箭頭接點 9"/>
          <p:cNvCxnSpPr>
            <a:endCxn id="7" idx="1"/>
          </p:cNvCxnSpPr>
          <p:nvPr/>
        </p:nvCxnSpPr>
        <p:spPr>
          <a:xfrm flipV="1">
            <a:off x="5927834" y="2545819"/>
            <a:ext cx="493877" cy="4180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264817" y="1695054"/>
            <a:ext cx="339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 set of filters (filter bank)</a:t>
            </a:r>
            <a:endParaRPr lang="zh-TW" altLang="en-US" sz="2400" dirty="0"/>
          </a:p>
        </p:txBody>
      </p:sp>
      <p:sp>
        <p:nvSpPr>
          <p:cNvPr id="13" name="左大括弧 12"/>
          <p:cNvSpPr/>
          <p:nvPr/>
        </p:nvSpPr>
        <p:spPr>
          <a:xfrm rot="5400000">
            <a:off x="3686751" y="311189"/>
            <a:ext cx="375582" cy="4106587"/>
          </a:xfrm>
          <a:prstGeom prst="leftBrace">
            <a:avLst>
              <a:gd name="adj1" fmla="val 9286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5927833" y="4274192"/>
            <a:ext cx="493878" cy="114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421711" y="3847248"/>
            <a:ext cx="255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Energy of the signal of the output of the filter</a:t>
            </a:r>
            <a:endParaRPr lang="zh-TW" altLang="en-US" sz="2400" dirty="0"/>
          </a:p>
        </p:txBody>
      </p:sp>
      <p:sp>
        <p:nvSpPr>
          <p:cNvPr id="16" name="向下箭號 15"/>
          <p:cNvSpPr/>
          <p:nvPr/>
        </p:nvSpPr>
        <p:spPr>
          <a:xfrm>
            <a:off x="3356084" y="4466102"/>
            <a:ext cx="800100" cy="613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955784" y="4478973"/>
            <a:ext cx="255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Send to computer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28650" y="5044914"/>
            <a:ext cx="321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How to write a program for speech recognition?</a:t>
            </a:r>
            <a:endParaRPr lang="zh-TW" altLang="en-US" sz="24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900984" y="5062945"/>
            <a:ext cx="458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a. Observe data, and write down some rules 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900984" y="5811904"/>
            <a:ext cx="458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</a:t>
            </a:r>
            <a:r>
              <a:rPr lang="en-US" altLang="zh-TW" sz="2400" dirty="0" smtClean="0"/>
              <a:t>. Simulate human brain, and let the computer learn by itself. 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6223" y="4043359"/>
            <a:ext cx="124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i="1" dirty="0" smtClean="0">
                <a:solidFill>
                  <a:srgbClr val="FF0000"/>
                </a:solidFill>
              </a:rPr>
              <a:t>Feature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5" grpId="0"/>
      <p:bldP spid="13" grpId="0" animBg="1"/>
      <p:bldP spid="19" grpId="0"/>
      <p:bldP spid="16" grpId="0" animBg="1"/>
      <p:bldP spid="21" grpId="0"/>
      <p:bldP spid="22" grpId="0"/>
      <p:bldP spid="23" grpId="0"/>
      <p:bldP spid="23" grpId="1"/>
      <p:bldP spid="24" grpId="0"/>
      <p:bldP spid="24" grpId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26055" y="577453"/>
            <a:ext cx="2795277" cy="830997"/>
            <a:chOff x="-792415" y="3534368"/>
            <a:chExt cx="2795277" cy="830997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02" y="3654902"/>
              <a:ext cx="132336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3"/>
            <p:cNvSpPr txBox="1">
              <a:spLocks noChangeArrowheads="1"/>
            </p:cNvSpPr>
            <p:nvPr/>
          </p:nvSpPr>
          <p:spPr bwMode="auto">
            <a:xfrm>
              <a:off x="-792415" y="3534368"/>
              <a:ext cx="149445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Speech </a:t>
              </a:r>
            </a:p>
            <a:p>
              <a:pPr algn="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61" y="2223597"/>
            <a:ext cx="1108430" cy="883452"/>
          </a:xfrm>
          <a:prstGeom prst="rect">
            <a:avLst/>
          </a:prstGeom>
        </p:spPr>
      </p:pic>
      <p:sp>
        <p:nvSpPr>
          <p:cNvPr id="41" name="文字方塊 43"/>
          <p:cNvSpPr txBox="1">
            <a:spLocks noChangeArrowheads="1"/>
          </p:cNvSpPr>
          <p:nvPr/>
        </p:nvSpPr>
        <p:spPr bwMode="auto">
          <a:xfrm>
            <a:off x="1102269" y="4638690"/>
            <a:ext cx="9341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文藝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字方塊 43"/>
          <p:cNvSpPr txBox="1">
            <a:spLocks noChangeArrowheads="1"/>
          </p:cNvSpPr>
          <p:nvPr/>
        </p:nvSpPr>
        <p:spPr bwMode="auto">
          <a:xfrm>
            <a:off x="1102269" y="5150223"/>
            <a:ext cx="94380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聞腋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771851" y="3073742"/>
            <a:ext cx="1577057" cy="830997"/>
            <a:chOff x="3392382" y="2770683"/>
            <a:chExt cx="1577057" cy="830997"/>
          </a:xfrm>
        </p:grpSpPr>
        <p:sp>
          <p:nvSpPr>
            <p:cNvPr id="9" name="矩形 8"/>
            <p:cNvSpPr/>
            <p:nvPr/>
          </p:nvSpPr>
          <p:spPr>
            <a:xfrm>
              <a:off x="3403004" y="2803959"/>
              <a:ext cx="1493234" cy="753233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392382" y="2770683"/>
              <a:ext cx="157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Acoustic </a:t>
              </a:r>
            </a:p>
            <a:p>
              <a:pPr algn="ct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704114" y="4684856"/>
            <a:ext cx="1606670" cy="830997"/>
            <a:chOff x="3067380" y="4904699"/>
            <a:chExt cx="1606670" cy="830997"/>
          </a:xfrm>
        </p:grpSpPr>
        <p:sp>
          <p:nvSpPr>
            <p:cNvPr id="17" name="矩形 16"/>
            <p:cNvSpPr/>
            <p:nvPr/>
          </p:nvSpPr>
          <p:spPr>
            <a:xfrm>
              <a:off x="3151203" y="4904699"/>
              <a:ext cx="1493234" cy="79776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067380" y="4904699"/>
              <a:ext cx="1606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</a:t>
              </a:r>
            </a:p>
            <a:p>
              <a:pPr algn="ct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9" name="直線接點 58"/>
          <p:cNvCxnSpPr>
            <a:stCxn id="9" idx="3"/>
          </p:cNvCxnSpPr>
          <p:nvPr/>
        </p:nvCxnSpPr>
        <p:spPr>
          <a:xfrm>
            <a:off x="5275707" y="3483635"/>
            <a:ext cx="743018" cy="0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43"/>
          <p:cNvSpPr txBox="1">
            <a:spLocks noChangeArrowheads="1"/>
          </p:cNvSpPr>
          <p:nvPr/>
        </p:nvSpPr>
        <p:spPr bwMode="auto">
          <a:xfrm>
            <a:off x="1574174" y="5791096"/>
            <a:ext cx="133201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208138" y="887658"/>
            <a:ext cx="2143027" cy="1710206"/>
            <a:chOff x="6208138" y="887658"/>
            <a:chExt cx="2143027" cy="1710206"/>
          </a:xfrm>
        </p:grpSpPr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821" y="1445129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30" y="887658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152" y="1458072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138" y="2021601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13" y="742157"/>
            <a:ext cx="1323975" cy="2247900"/>
          </a:xfrm>
          <a:prstGeom prst="rect">
            <a:avLst/>
          </a:prstGeom>
        </p:spPr>
      </p:pic>
      <p:sp>
        <p:nvSpPr>
          <p:cNvPr id="6" name="文字方塊 43"/>
          <p:cNvSpPr txBox="1">
            <a:spLocks noChangeArrowheads="1"/>
          </p:cNvSpPr>
          <p:nvPr/>
        </p:nvSpPr>
        <p:spPr bwMode="auto">
          <a:xfrm>
            <a:off x="6094805" y="2853717"/>
            <a:ext cx="2739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129399" y="3911506"/>
            <a:ext cx="2739896" cy="1778241"/>
            <a:chOff x="5935820" y="2803607"/>
            <a:chExt cx="2739896" cy="1778241"/>
          </a:xfrm>
        </p:grpSpPr>
        <p:pic>
          <p:nvPicPr>
            <p:cNvPr id="57" name="Picture 2" descr="http://www.extremetech.com/wp-content/uploads/2013/09/340-640x42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851" y="2803607"/>
              <a:ext cx="1468493" cy="97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字方塊 43"/>
            <p:cNvSpPr txBox="1">
              <a:spLocks noChangeArrowheads="1"/>
            </p:cNvSpPr>
            <p:nvPr/>
          </p:nvSpPr>
          <p:spPr bwMode="auto">
            <a:xfrm>
              <a:off x="5935820" y="3750851"/>
              <a:ext cx="27398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Deep Neural Network </a:t>
              </a:r>
              <a:r>
                <a:rPr lang="en-US" altLang="zh-TW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(Brain)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2" name="直線接點 61"/>
          <p:cNvCxnSpPr/>
          <p:nvPr/>
        </p:nvCxnSpPr>
        <p:spPr>
          <a:xfrm>
            <a:off x="5275707" y="5154198"/>
            <a:ext cx="743018" cy="0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向右箭號 27"/>
          <p:cNvSpPr/>
          <p:nvPr/>
        </p:nvSpPr>
        <p:spPr>
          <a:xfrm rot="5400000" flipV="1">
            <a:off x="7237905" y="3295162"/>
            <a:ext cx="551543" cy="618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527973" y="2395727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直線接點 92"/>
          <p:cNvCxnSpPr/>
          <p:nvPr/>
        </p:nvCxnSpPr>
        <p:spPr>
          <a:xfrm flipV="1">
            <a:off x="2265347" y="3100800"/>
            <a:ext cx="0" cy="835076"/>
          </a:xfrm>
          <a:prstGeom prst="line">
            <a:avLst/>
          </a:prstGeom>
          <a:ln w="635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V="1">
            <a:off x="2276226" y="4138629"/>
            <a:ext cx="0" cy="1652467"/>
          </a:xfrm>
          <a:prstGeom prst="line">
            <a:avLst/>
          </a:prstGeom>
          <a:ln w="635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V="1">
            <a:off x="2256382" y="1254684"/>
            <a:ext cx="0" cy="835076"/>
          </a:xfrm>
          <a:prstGeom prst="line">
            <a:avLst/>
          </a:prstGeom>
          <a:ln w="635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>
            <a:endCxn id="9" idx="1"/>
          </p:cNvCxnSpPr>
          <p:nvPr/>
        </p:nvCxnSpPr>
        <p:spPr>
          <a:xfrm>
            <a:off x="2243091" y="3483635"/>
            <a:ext cx="1539382" cy="0"/>
          </a:xfrm>
          <a:prstGeom prst="line">
            <a:avLst/>
          </a:prstGeom>
          <a:ln w="635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>
            <a:off x="2232469" y="5100355"/>
            <a:ext cx="1539382" cy="0"/>
          </a:xfrm>
          <a:prstGeom prst="line">
            <a:avLst/>
          </a:prstGeom>
          <a:ln w="635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43"/>
          <p:cNvSpPr txBox="1">
            <a:spLocks noChangeArrowheads="1"/>
          </p:cNvSpPr>
          <p:nvPr/>
        </p:nvSpPr>
        <p:spPr bwMode="auto">
          <a:xfrm>
            <a:off x="5063419" y="5801115"/>
            <a:ext cx="3327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Recognition</a:t>
            </a:r>
            <a:endParaRPr lang="zh-TW" alt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直線接點 109"/>
          <p:cNvCxnSpPr/>
          <p:nvPr/>
        </p:nvCxnSpPr>
        <p:spPr>
          <a:xfrm>
            <a:off x="6013162" y="4391887"/>
            <a:ext cx="743018" cy="0"/>
          </a:xfrm>
          <a:prstGeom prst="line">
            <a:avLst/>
          </a:prstGeom>
          <a:ln w="635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>
            <a:off x="6018725" y="3483635"/>
            <a:ext cx="0" cy="916604"/>
          </a:xfrm>
          <a:prstGeom prst="line">
            <a:avLst/>
          </a:prstGeom>
          <a:ln w="635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字方塊 43"/>
          <p:cNvSpPr txBox="1">
            <a:spLocks noChangeArrowheads="1"/>
          </p:cNvSpPr>
          <p:nvPr/>
        </p:nvSpPr>
        <p:spPr bwMode="auto">
          <a:xfrm>
            <a:off x="3782473" y="1236027"/>
            <a:ext cx="1593814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直線接點 116"/>
          <p:cNvCxnSpPr/>
          <p:nvPr/>
        </p:nvCxnSpPr>
        <p:spPr>
          <a:xfrm>
            <a:off x="2243091" y="1631607"/>
            <a:ext cx="1539382" cy="0"/>
          </a:xfrm>
          <a:prstGeom prst="line">
            <a:avLst/>
          </a:prstGeom>
          <a:ln w="635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338827" y="433392"/>
            <a:ext cx="8565061" cy="6100483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7" name="文字方塊 43"/>
          <p:cNvSpPr txBox="1">
            <a:spLocks noChangeArrowheads="1"/>
          </p:cNvSpPr>
          <p:nvPr/>
        </p:nvSpPr>
        <p:spPr bwMode="auto">
          <a:xfrm>
            <a:off x="1341545" y="3942858"/>
            <a:ext cx="186304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ㄨㄣˊ  ㄧˋ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15177" y="1997983"/>
            <a:ext cx="1781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(Filter Bank)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接點 48"/>
          <p:cNvCxnSpPr/>
          <p:nvPr/>
        </p:nvCxnSpPr>
        <p:spPr>
          <a:xfrm>
            <a:off x="6028928" y="4233619"/>
            <a:ext cx="0" cy="916604"/>
          </a:xfrm>
          <a:prstGeom prst="line">
            <a:avLst/>
          </a:prstGeom>
          <a:ln w="635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6" grpId="0"/>
      <p:bldP spid="28" grpId="0" animBg="1"/>
      <p:bldP spid="81" grpId="0"/>
      <p:bldP spid="115" grpId="0" animBg="1"/>
      <p:bldP spid="37" grpId="0" animBg="1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943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11.2: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11.4: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31583"/>
              </p:ext>
            </p:extLst>
          </p:nvPr>
        </p:nvGraphicFramePr>
        <p:xfrm>
          <a:off x="450056" y="2419685"/>
          <a:ext cx="82438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方程式" r:id="rId3" imgW="4228920" imgH="228600" progId="Equation.3">
                  <p:embed/>
                </p:oleObj>
              </mc:Choice>
              <mc:Fallback>
                <p:oleObj name="方程式" r:id="rId3" imgW="422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" y="2419685"/>
                        <a:ext cx="82438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77540"/>
              </p:ext>
            </p:extLst>
          </p:nvPr>
        </p:nvGraphicFramePr>
        <p:xfrm>
          <a:off x="473075" y="4481513"/>
          <a:ext cx="81962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方程式" r:id="rId5" imgW="4203360" imgH="228600" progId="Equation.3">
                  <p:embed/>
                </p:oleObj>
              </mc:Choice>
              <mc:Fallback>
                <p:oleObj name="方程式" r:id="rId5" imgW="420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481513"/>
                        <a:ext cx="81962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842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 陳俞兆</a:t>
            </a:r>
            <a:r>
              <a:rPr lang="en-US" altLang="zh-TW" sz="2800" dirty="0"/>
              <a:t>(b02)</a:t>
            </a:r>
          </a:p>
          <a:p>
            <a:pPr lvl="1"/>
            <a:r>
              <a:rPr lang="zh-TW" altLang="en-US" sz="2800" dirty="0"/>
              <a:t>上課時指出投影片的錯誤</a:t>
            </a:r>
            <a:endParaRPr lang="en-US" altLang="zh-TW" sz="2800" dirty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 陳均彥</a:t>
            </a:r>
            <a:r>
              <a:rPr lang="en-US" altLang="zh-TW" sz="2800" dirty="0"/>
              <a:t>(b02)</a:t>
            </a:r>
          </a:p>
          <a:p>
            <a:pPr lvl="1"/>
            <a:r>
              <a:rPr lang="zh-TW" altLang="en-US" sz="2800" dirty="0"/>
              <a:t>上課時指出投影片的</a:t>
            </a:r>
            <a:r>
              <a:rPr lang="zh-TW" altLang="en-US" sz="2800" dirty="0" smtClean="0"/>
              <a:t>錯誤</a:t>
            </a:r>
            <a:endParaRPr lang="en-US" altLang="zh-TW" sz="2800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 </a:t>
            </a:r>
            <a:r>
              <a:rPr lang="zh-TW" altLang="en-US" sz="2800" dirty="0" smtClean="0"/>
              <a:t>林</a:t>
            </a:r>
            <a:r>
              <a:rPr lang="zh-TW" altLang="en-US" sz="2800" dirty="0"/>
              <a:t>楷</a:t>
            </a:r>
            <a:r>
              <a:rPr lang="zh-TW" altLang="en-US" sz="2800" dirty="0" smtClean="0"/>
              <a:t>恩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b02)</a:t>
            </a:r>
          </a:p>
          <a:p>
            <a:pPr lvl="1"/>
            <a:r>
              <a:rPr lang="zh-TW" altLang="en-US" sz="2800" dirty="0" smtClean="0"/>
              <a:t>指出投影片方</a:t>
            </a:r>
            <a:r>
              <a:rPr lang="zh-TW" altLang="en-US" sz="2800" dirty="0"/>
              <a:t>程式</a:t>
            </a:r>
            <a:r>
              <a:rPr lang="zh-TW" altLang="en-US" sz="2800" dirty="0" smtClean="0"/>
              <a:t>的</a:t>
            </a:r>
            <a:r>
              <a:rPr lang="zh-TW" altLang="en-US" sz="2800" dirty="0"/>
              <a:t>錯誤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82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 Response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6914" y="2215372"/>
            <a:ext cx="6562725" cy="38004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85811" y="5016700"/>
            <a:ext cx="297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Only focus on the change of frequency</a:t>
            </a:r>
            <a:endParaRPr lang="zh-TW" altLang="en-US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745"/>
              </p:ext>
            </p:extLst>
          </p:nvPr>
        </p:nvGraphicFramePr>
        <p:xfrm>
          <a:off x="6041674" y="1701830"/>
          <a:ext cx="1462500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" name="方程式" r:id="rId5" imgW="698400" imgH="215640" progId="Equation.3">
                  <p:embed/>
                </p:oleObj>
              </mc:Choice>
              <mc:Fallback>
                <p:oleObj name="方程式" r:id="rId5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674" y="1701830"/>
                        <a:ext cx="1462500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38652"/>
              </p:ext>
            </p:extLst>
          </p:nvPr>
        </p:nvGraphicFramePr>
        <p:xfrm>
          <a:off x="6041674" y="2253429"/>
          <a:ext cx="1994558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方程式" r:id="rId7" imgW="952200" imgH="215640" progId="Equation.3">
                  <p:embed/>
                </p:oleObj>
              </mc:Choice>
              <mc:Fallback>
                <p:oleObj name="方程式" r:id="rId7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674" y="2253429"/>
                        <a:ext cx="1994558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38557"/>
              </p:ext>
            </p:extLst>
          </p:nvPr>
        </p:nvGraphicFramePr>
        <p:xfrm>
          <a:off x="6041674" y="2861834"/>
          <a:ext cx="2473676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" name="方程式" r:id="rId9" imgW="1180800" imgH="215640" progId="Equation.3">
                  <p:embed/>
                </p:oleObj>
              </mc:Choice>
              <mc:Fallback>
                <p:oleObj name="方程式" r:id="rId9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674" y="2861834"/>
                        <a:ext cx="2473676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28650" y="1640940"/>
            <a:ext cx="605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 this lecture, we only focus on s=j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. 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6914" y="6137964"/>
            <a:ext cx="826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H(j</a:t>
            </a:r>
            <a:r>
              <a:rPr lang="el-GR" altLang="zh-TW" sz="2400" dirty="0"/>
              <a:t>ω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 the </a:t>
            </a:r>
            <a:r>
              <a:rPr lang="en-US" altLang="zh-TW" sz="2400" b="1" i="1" dirty="0" smtClean="0"/>
              <a:t>frequency response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3" name="流程圖: 資料 2"/>
          <p:cNvSpPr/>
          <p:nvPr/>
        </p:nvSpPr>
        <p:spPr>
          <a:xfrm rot="5400000" flipH="1">
            <a:off x="3646180" y="2573970"/>
            <a:ext cx="3648555" cy="26333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473 h 10473"/>
              <a:gd name="connsiteX1" fmla="*/ 3498 w 10000"/>
              <a:gd name="connsiteY1" fmla="*/ 0 h 10473"/>
              <a:gd name="connsiteX2" fmla="*/ 10000 w 10000"/>
              <a:gd name="connsiteY2" fmla="*/ 473 h 10473"/>
              <a:gd name="connsiteX3" fmla="*/ 8000 w 10000"/>
              <a:gd name="connsiteY3" fmla="*/ 10473 h 10473"/>
              <a:gd name="connsiteX4" fmla="*/ 0 w 10000"/>
              <a:gd name="connsiteY4" fmla="*/ 10473 h 10473"/>
              <a:gd name="connsiteX0" fmla="*/ 0 w 10087"/>
              <a:gd name="connsiteY0" fmla="*/ 10473 h 10473"/>
              <a:gd name="connsiteX1" fmla="*/ 3585 w 10087"/>
              <a:gd name="connsiteY1" fmla="*/ 0 h 10473"/>
              <a:gd name="connsiteX2" fmla="*/ 10087 w 10087"/>
              <a:gd name="connsiteY2" fmla="*/ 473 h 10473"/>
              <a:gd name="connsiteX3" fmla="*/ 8087 w 10087"/>
              <a:gd name="connsiteY3" fmla="*/ 10473 h 10473"/>
              <a:gd name="connsiteX4" fmla="*/ 0 w 10087"/>
              <a:gd name="connsiteY4" fmla="*/ 10473 h 10473"/>
              <a:gd name="connsiteX0" fmla="*/ 0 w 10436"/>
              <a:gd name="connsiteY0" fmla="*/ 10620 h 10620"/>
              <a:gd name="connsiteX1" fmla="*/ 3585 w 10436"/>
              <a:gd name="connsiteY1" fmla="*/ 147 h 10620"/>
              <a:gd name="connsiteX2" fmla="*/ 10436 w 10436"/>
              <a:gd name="connsiteY2" fmla="*/ 0 h 10620"/>
              <a:gd name="connsiteX3" fmla="*/ 8087 w 10436"/>
              <a:gd name="connsiteY3" fmla="*/ 10620 h 10620"/>
              <a:gd name="connsiteX4" fmla="*/ 0 w 10436"/>
              <a:gd name="connsiteY4" fmla="*/ 10620 h 10620"/>
              <a:gd name="connsiteX0" fmla="*/ 0 w 10436"/>
              <a:gd name="connsiteY0" fmla="*/ 10620 h 10620"/>
              <a:gd name="connsiteX1" fmla="*/ 3585 w 10436"/>
              <a:gd name="connsiteY1" fmla="*/ 147 h 10620"/>
              <a:gd name="connsiteX2" fmla="*/ 10436 w 10436"/>
              <a:gd name="connsiteY2" fmla="*/ 0 h 10620"/>
              <a:gd name="connsiteX3" fmla="*/ 3988 w 10436"/>
              <a:gd name="connsiteY3" fmla="*/ 10568 h 10620"/>
              <a:gd name="connsiteX4" fmla="*/ 0 w 10436"/>
              <a:gd name="connsiteY4" fmla="*/ 10620 h 10620"/>
              <a:gd name="connsiteX0" fmla="*/ 0 w 10436"/>
              <a:gd name="connsiteY0" fmla="*/ 10620 h 10723"/>
              <a:gd name="connsiteX1" fmla="*/ 3585 w 10436"/>
              <a:gd name="connsiteY1" fmla="*/ 147 h 10723"/>
              <a:gd name="connsiteX2" fmla="*/ 10436 w 10436"/>
              <a:gd name="connsiteY2" fmla="*/ 0 h 10723"/>
              <a:gd name="connsiteX3" fmla="*/ 5209 w 10436"/>
              <a:gd name="connsiteY3" fmla="*/ 10723 h 10723"/>
              <a:gd name="connsiteX4" fmla="*/ 0 w 10436"/>
              <a:gd name="connsiteY4" fmla="*/ 10620 h 10723"/>
              <a:gd name="connsiteX0" fmla="*/ 0 w 11526"/>
              <a:gd name="connsiteY0" fmla="*/ 10620 h 10723"/>
              <a:gd name="connsiteX1" fmla="*/ 3585 w 11526"/>
              <a:gd name="connsiteY1" fmla="*/ 147 h 10723"/>
              <a:gd name="connsiteX2" fmla="*/ 11526 w 11526"/>
              <a:gd name="connsiteY2" fmla="*/ 0 h 10723"/>
              <a:gd name="connsiteX3" fmla="*/ 5209 w 11526"/>
              <a:gd name="connsiteY3" fmla="*/ 10723 h 10723"/>
              <a:gd name="connsiteX4" fmla="*/ 0 w 11526"/>
              <a:gd name="connsiteY4" fmla="*/ 10620 h 10723"/>
              <a:gd name="connsiteX0" fmla="*/ 0 w 11526"/>
              <a:gd name="connsiteY0" fmla="*/ 10620 h 10826"/>
              <a:gd name="connsiteX1" fmla="*/ 3585 w 11526"/>
              <a:gd name="connsiteY1" fmla="*/ 147 h 10826"/>
              <a:gd name="connsiteX2" fmla="*/ 11526 w 11526"/>
              <a:gd name="connsiteY2" fmla="*/ 0 h 10826"/>
              <a:gd name="connsiteX3" fmla="*/ 7346 w 11526"/>
              <a:gd name="connsiteY3" fmla="*/ 10826 h 10826"/>
              <a:gd name="connsiteX4" fmla="*/ 0 w 11526"/>
              <a:gd name="connsiteY4" fmla="*/ 10620 h 10826"/>
              <a:gd name="connsiteX0" fmla="*/ 0 w 11526"/>
              <a:gd name="connsiteY0" fmla="*/ 10620 h 10723"/>
              <a:gd name="connsiteX1" fmla="*/ 3585 w 11526"/>
              <a:gd name="connsiteY1" fmla="*/ 147 h 10723"/>
              <a:gd name="connsiteX2" fmla="*/ 11526 w 11526"/>
              <a:gd name="connsiteY2" fmla="*/ 0 h 10723"/>
              <a:gd name="connsiteX3" fmla="*/ 8480 w 11526"/>
              <a:gd name="connsiteY3" fmla="*/ 10723 h 10723"/>
              <a:gd name="connsiteX4" fmla="*/ 0 w 11526"/>
              <a:gd name="connsiteY4" fmla="*/ 10620 h 10723"/>
              <a:gd name="connsiteX0" fmla="*/ 0 w 12355"/>
              <a:gd name="connsiteY0" fmla="*/ 10517 h 10620"/>
              <a:gd name="connsiteX1" fmla="*/ 3585 w 12355"/>
              <a:gd name="connsiteY1" fmla="*/ 44 h 10620"/>
              <a:gd name="connsiteX2" fmla="*/ 12355 w 12355"/>
              <a:gd name="connsiteY2" fmla="*/ 0 h 10620"/>
              <a:gd name="connsiteX3" fmla="*/ 8480 w 12355"/>
              <a:gd name="connsiteY3" fmla="*/ 10620 h 10620"/>
              <a:gd name="connsiteX4" fmla="*/ 0 w 12355"/>
              <a:gd name="connsiteY4" fmla="*/ 10517 h 10620"/>
              <a:gd name="connsiteX0" fmla="*/ 0 w 12355"/>
              <a:gd name="connsiteY0" fmla="*/ 10517 h 10568"/>
              <a:gd name="connsiteX1" fmla="*/ 3585 w 12355"/>
              <a:gd name="connsiteY1" fmla="*/ 44 h 10568"/>
              <a:gd name="connsiteX2" fmla="*/ 12355 w 12355"/>
              <a:gd name="connsiteY2" fmla="*/ 0 h 10568"/>
              <a:gd name="connsiteX3" fmla="*/ 8829 w 12355"/>
              <a:gd name="connsiteY3" fmla="*/ 10568 h 10568"/>
              <a:gd name="connsiteX4" fmla="*/ 0 w 12355"/>
              <a:gd name="connsiteY4" fmla="*/ 10517 h 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5" h="10568">
                <a:moveTo>
                  <a:pt x="0" y="10517"/>
                </a:moveTo>
                <a:lnTo>
                  <a:pt x="3585" y="44"/>
                </a:lnTo>
                <a:lnTo>
                  <a:pt x="12355" y="0"/>
                </a:lnTo>
                <a:lnTo>
                  <a:pt x="8829" y="10568"/>
                </a:lnTo>
                <a:lnTo>
                  <a:pt x="0" y="1051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192342" y="4312187"/>
            <a:ext cx="2635250" cy="1365279"/>
          </a:xfrm>
          <a:custGeom>
            <a:avLst/>
            <a:gdLst>
              <a:gd name="connsiteX0" fmla="*/ 0 w 2635250"/>
              <a:gd name="connsiteY0" fmla="*/ 1365279 h 1365279"/>
              <a:gd name="connsiteX1" fmla="*/ 38100 w 2635250"/>
              <a:gd name="connsiteY1" fmla="*/ 1333529 h 1365279"/>
              <a:gd name="connsiteX2" fmla="*/ 82550 w 2635250"/>
              <a:gd name="connsiteY2" fmla="*/ 1314479 h 1365279"/>
              <a:gd name="connsiteX3" fmla="*/ 101600 w 2635250"/>
              <a:gd name="connsiteY3" fmla="*/ 1301779 h 1365279"/>
              <a:gd name="connsiteX4" fmla="*/ 120650 w 2635250"/>
              <a:gd name="connsiteY4" fmla="*/ 1295429 h 1365279"/>
              <a:gd name="connsiteX5" fmla="*/ 158750 w 2635250"/>
              <a:gd name="connsiteY5" fmla="*/ 1270029 h 1365279"/>
              <a:gd name="connsiteX6" fmla="*/ 215900 w 2635250"/>
              <a:gd name="connsiteY6" fmla="*/ 1231929 h 1365279"/>
              <a:gd name="connsiteX7" fmla="*/ 234950 w 2635250"/>
              <a:gd name="connsiteY7" fmla="*/ 1219229 h 1365279"/>
              <a:gd name="connsiteX8" fmla="*/ 285750 w 2635250"/>
              <a:gd name="connsiteY8" fmla="*/ 1162079 h 1365279"/>
              <a:gd name="connsiteX9" fmla="*/ 304800 w 2635250"/>
              <a:gd name="connsiteY9" fmla="*/ 1143029 h 1365279"/>
              <a:gd name="connsiteX10" fmla="*/ 317500 w 2635250"/>
              <a:gd name="connsiteY10" fmla="*/ 1123979 h 1365279"/>
              <a:gd name="connsiteX11" fmla="*/ 336550 w 2635250"/>
              <a:gd name="connsiteY11" fmla="*/ 1117629 h 1365279"/>
              <a:gd name="connsiteX12" fmla="*/ 374650 w 2635250"/>
              <a:gd name="connsiteY12" fmla="*/ 1092229 h 1365279"/>
              <a:gd name="connsiteX13" fmla="*/ 393700 w 2635250"/>
              <a:gd name="connsiteY13" fmla="*/ 1079529 h 1365279"/>
              <a:gd name="connsiteX14" fmla="*/ 431800 w 2635250"/>
              <a:gd name="connsiteY14" fmla="*/ 1047779 h 1365279"/>
              <a:gd name="connsiteX15" fmla="*/ 457200 w 2635250"/>
              <a:gd name="connsiteY15" fmla="*/ 1016029 h 1365279"/>
              <a:gd name="connsiteX16" fmla="*/ 495300 w 2635250"/>
              <a:gd name="connsiteY16" fmla="*/ 977929 h 1365279"/>
              <a:gd name="connsiteX17" fmla="*/ 527050 w 2635250"/>
              <a:gd name="connsiteY17" fmla="*/ 939829 h 1365279"/>
              <a:gd name="connsiteX18" fmla="*/ 584200 w 2635250"/>
              <a:gd name="connsiteY18" fmla="*/ 901729 h 1365279"/>
              <a:gd name="connsiteX19" fmla="*/ 654050 w 2635250"/>
              <a:gd name="connsiteY19" fmla="*/ 850929 h 1365279"/>
              <a:gd name="connsiteX20" fmla="*/ 679450 w 2635250"/>
              <a:gd name="connsiteY20" fmla="*/ 812829 h 1365279"/>
              <a:gd name="connsiteX21" fmla="*/ 692150 w 2635250"/>
              <a:gd name="connsiteY21" fmla="*/ 793779 h 1365279"/>
              <a:gd name="connsiteX22" fmla="*/ 711200 w 2635250"/>
              <a:gd name="connsiteY22" fmla="*/ 768379 h 1365279"/>
              <a:gd name="connsiteX23" fmla="*/ 736600 w 2635250"/>
              <a:gd name="connsiteY23" fmla="*/ 730279 h 1365279"/>
              <a:gd name="connsiteX24" fmla="*/ 762000 w 2635250"/>
              <a:gd name="connsiteY24" fmla="*/ 704879 h 1365279"/>
              <a:gd name="connsiteX25" fmla="*/ 774700 w 2635250"/>
              <a:gd name="connsiteY25" fmla="*/ 685829 h 1365279"/>
              <a:gd name="connsiteX26" fmla="*/ 825500 w 2635250"/>
              <a:gd name="connsiteY26" fmla="*/ 641379 h 1365279"/>
              <a:gd name="connsiteX27" fmla="*/ 844550 w 2635250"/>
              <a:gd name="connsiteY27" fmla="*/ 635029 h 1365279"/>
              <a:gd name="connsiteX28" fmla="*/ 901700 w 2635250"/>
              <a:gd name="connsiteY28" fmla="*/ 590579 h 1365279"/>
              <a:gd name="connsiteX29" fmla="*/ 927100 w 2635250"/>
              <a:gd name="connsiteY29" fmla="*/ 571529 h 1365279"/>
              <a:gd name="connsiteX30" fmla="*/ 946150 w 2635250"/>
              <a:gd name="connsiteY30" fmla="*/ 565179 h 1365279"/>
              <a:gd name="connsiteX31" fmla="*/ 977900 w 2635250"/>
              <a:gd name="connsiteY31" fmla="*/ 546129 h 1365279"/>
              <a:gd name="connsiteX32" fmla="*/ 1003300 w 2635250"/>
              <a:gd name="connsiteY32" fmla="*/ 539779 h 1365279"/>
              <a:gd name="connsiteX33" fmla="*/ 1054100 w 2635250"/>
              <a:gd name="connsiteY33" fmla="*/ 514379 h 1365279"/>
              <a:gd name="connsiteX34" fmla="*/ 1073150 w 2635250"/>
              <a:gd name="connsiteY34" fmla="*/ 501679 h 1365279"/>
              <a:gd name="connsiteX35" fmla="*/ 1092200 w 2635250"/>
              <a:gd name="connsiteY35" fmla="*/ 495329 h 1365279"/>
              <a:gd name="connsiteX36" fmla="*/ 1111250 w 2635250"/>
              <a:gd name="connsiteY36" fmla="*/ 476279 h 1365279"/>
              <a:gd name="connsiteX37" fmla="*/ 1181100 w 2635250"/>
              <a:gd name="connsiteY37" fmla="*/ 450879 h 1365279"/>
              <a:gd name="connsiteX38" fmla="*/ 1200150 w 2635250"/>
              <a:gd name="connsiteY38" fmla="*/ 444529 h 1365279"/>
              <a:gd name="connsiteX39" fmla="*/ 1219200 w 2635250"/>
              <a:gd name="connsiteY39" fmla="*/ 438179 h 1365279"/>
              <a:gd name="connsiteX40" fmla="*/ 1250950 w 2635250"/>
              <a:gd name="connsiteY40" fmla="*/ 425479 h 1365279"/>
              <a:gd name="connsiteX41" fmla="*/ 1289050 w 2635250"/>
              <a:gd name="connsiteY41" fmla="*/ 393729 h 1365279"/>
              <a:gd name="connsiteX42" fmla="*/ 1308100 w 2635250"/>
              <a:gd name="connsiteY42" fmla="*/ 374679 h 1365279"/>
              <a:gd name="connsiteX43" fmla="*/ 1327150 w 2635250"/>
              <a:gd name="connsiteY43" fmla="*/ 368329 h 1365279"/>
              <a:gd name="connsiteX44" fmla="*/ 1346200 w 2635250"/>
              <a:gd name="connsiteY44" fmla="*/ 355629 h 1365279"/>
              <a:gd name="connsiteX45" fmla="*/ 1371600 w 2635250"/>
              <a:gd name="connsiteY45" fmla="*/ 349279 h 1365279"/>
              <a:gd name="connsiteX46" fmla="*/ 1454150 w 2635250"/>
              <a:gd name="connsiteY46" fmla="*/ 336579 h 1365279"/>
              <a:gd name="connsiteX47" fmla="*/ 1524000 w 2635250"/>
              <a:gd name="connsiteY47" fmla="*/ 323879 h 1365279"/>
              <a:gd name="connsiteX48" fmla="*/ 1593850 w 2635250"/>
              <a:gd name="connsiteY48" fmla="*/ 317529 h 1365279"/>
              <a:gd name="connsiteX49" fmla="*/ 1657350 w 2635250"/>
              <a:gd name="connsiteY49" fmla="*/ 304829 h 1365279"/>
              <a:gd name="connsiteX50" fmla="*/ 1720850 w 2635250"/>
              <a:gd name="connsiteY50" fmla="*/ 298479 h 1365279"/>
              <a:gd name="connsiteX51" fmla="*/ 1797050 w 2635250"/>
              <a:gd name="connsiteY51" fmla="*/ 279429 h 1365279"/>
              <a:gd name="connsiteX52" fmla="*/ 1835150 w 2635250"/>
              <a:gd name="connsiteY52" fmla="*/ 273079 h 1365279"/>
              <a:gd name="connsiteX53" fmla="*/ 1873250 w 2635250"/>
              <a:gd name="connsiteY53" fmla="*/ 260379 h 1365279"/>
              <a:gd name="connsiteX54" fmla="*/ 1892300 w 2635250"/>
              <a:gd name="connsiteY54" fmla="*/ 254029 h 1365279"/>
              <a:gd name="connsiteX55" fmla="*/ 1924050 w 2635250"/>
              <a:gd name="connsiteY55" fmla="*/ 247679 h 1365279"/>
              <a:gd name="connsiteX56" fmla="*/ 1974850 w 2635250"/>
              <a:gd name="connsiteY56" fmla="*/ 234979 h 1365279"/>
              <a:gd name="connsiteX57" fmla="*/ 2038350 w 2635250"/>
              <a:gd name="connsiteY57" fmla="*/ 222279 h 1365279"/>
              <a:gd name="connsiteX58" fmla="*/ 2070100 w 2635250"/>
              <a:gd name="connsiteY58" fmla="*/ 203229 h 1365279"/>
              <a:gd name="connsiteX59" fmla="*/ 2089150 w 2635250"/>
              <a:gd name="connsiteY59" fmla="*/ 196879 h 1365279"/>
              <a:gd name="connsiteX60" fmla="*/ 2152650 w 2635250"/>
              <a:gd name="connsiteY60" fmla="*/ 171479 h 1365279"/>
              <a:gd name="connsiteX61" fmla="*/ 2190750 w 2635250"/>
              <a:gd name="connsiteY61" fmla="*/ 158779 h 1365279"/>
              <a:gd name="connsiteX62" fmla="*/ 2260600 w 2635250"/>
              <a:gd name="connsiteY62" fmla="*/ 127029 h 1365279"/>
              <a:gd name="connsiteX63" fmla="*/ 2292350 w 2635250"/>
              <a:gd name="connsiteY63" fmla="*/ 114329 h 1365279"/>
              <a:gd name="connsiteX64" fmla="*/ 2324100 w 2635250"/>
              <a:gd name="connsiteY64" fmla="*/ 95279 h 1365279"/>
              <a:gd name="connsiteX65" fmla="*/ 2362200 w 2635250"/>
              <a:gd name="connsiteY65" fmla="*/ 76229 h 1365279"/>
              <a:gd name="connsiteX66" fmla="*/ 2381250 w 2635250"/>
              <a:gd name="connsiteY66" fmla="*/ 57179 h 1365279"/>
              <a:gd name="connsiteX67" fmla="*/ 2457450 w 2635250"/>
              <a:gd name="connsiteY67" fmla="*/ 38129 h 1365279"/>
              <a:gd name="connsiteX68" fmla="*/ 2489200 w 2635250"/>
              <a:gd name="connsiteY68" fmla="*/ 25429 h 1365279"/>
              <a:gd name="connsiteX69" fmla="*/ 2590800 w 2635250"/>
              <a:gd name="connsiteY69" fmla="*/ 6379 h 1365279"/>
              <a:gd name="connsiteX70" fmla="*/ 2635250 w 2635250"/>
              <a:gd name="connsiteY70" fmla="*/ 29 h 136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35250" h="1365279">
                <a:moveTo>
                  <a:pt x="0" y="1365279"/>
                </a:moveTo>
                <a:cubicBezTo>
                  <a:pt x="12700" y="1354696"/>
                  <a:pt x="24557" y="1343009"/>
                  <a:pt x="38100" y="1333529"/>
                </a:cubicBezTo>
                <a:cubicBezTo>
                  <a:pt x="71134" y="1310405"/>
                  <a:pt x="53355" y="1329076"/>
                  <a:pt x="82550" y="1314479"/>
                </a:cubicBezTo>
                <a:cubicBezTo>
                  <a:pt x="89376" y="1311066"/>
                  <a:pt x="94774" y="1305192"/>
                  <a:pt x="101600" y="1301779"/>
                </a:cubicBezTo>
                <a:cubicBezTo>
                  <a:pt x="107587" y="1298786"/>
                  <a:pt x="114799" y="1298680"/>
                  <a:pt x="120650" y="1295429"/>
                </a:cubicBezTo>
                <a:cubicBezTo>
                  <a:pt x="133993" y="1288016"/>
                  <a:pt x="146050" y="1278496"/>
                  <a:pt x="158750" y="1270029"/>
                </a:cubicBezTo>
                <a:lnTo>
                  <a:pt x="215900" y="1231929"/>
                </a:lnTo>
                <a:lnTo>
                  <a:pt x="234950" y="1219229"/>
                </a:lnTo>
                <a:cubicBezTo>
                  <a:pt x="257613" y="1185235"/>
                  <a:pt x="242254" y="1205575"/>
                  <a:pt x="285750" y="1162079"/>
                </a:cubicBezTo>
                <a:cubicBezTo>
                  <a:pt x="292100" y="1155729"/>
                  <a:pt x="299819" y="1150501"/>
                  <a:pt x="304800" y="1143029"/>
                </a:cubicBezTo>
                <a:cubicBezTo>
                  <a:pt x="309033" y="1136679"/>
                  <a:pt x="311541" y="1128747"/>
                  <a:pt x="317500" y="1123979"/>
                </a:cubicBezTo>
                <a:cubicBezTo>
                  <a:pt x="322727" y="1119798"/>
                  <a:pt x="330699" y="1120880"/>
                  <a:pt x="336550" y="1117629"/>
                </a:cubicBezTo>
                <a:cubicBezTo>
                  <a:pt x="349893" y="1110216"/>
                  <a:pt x="361950" y="1100696"/>
                  <a:pt x="374650" y="1092229"/>
                </a:cubicBezTo>
                <a:cubicBezTo>
                  <a:pt x="381000" y="1087996"/>
                  <a:pt x="388304" y="1084925"/>
                  <a:pt x="393700" y="1079529"/>
                </a:cubicBezTo>
                <a:cubicBezTo>
                  <a:pt x="418146" y="1055083"/>
                  <a:pt x="405278" y="1065460"/>
                  <a:pt x="431800" y="1047779"/>
                </a:cubicBezTo>
                <a:cubicBezTo>
                  <a:pt x="444162" y="1010693"/>
                  <a:pt x="428477" y="1044752"/>
                  <a:pt x="457200" y="1016029"/>
                </a:cubicBezTo>
                <a:cubicBezTo>
                  <a:pt x="504458" y="968771"/>
                  <a:pt x="450405" y="1007859"/>
                  <a:pt x="495300" y="977929"/>
                </a:cubicBezTo>
                <a:cubicBezTo>
                  <a:pt x="506589" y="960996"/>
                  <a:pt x="510126" y="952992"/>
                  <a:pt x="527050" y="939829"/>
                </a:cubicBezTo>
                <a:cubicBezTo>
                  <a:pt x="584200" y="895379"/>
                  <a:pt x="546100" y="930304"/>
                  <a:pt x="584200" y="901729"/>
                </a:cubicBezTo>
                <a:cubicBezTo>
                  <a:pt x="641105" y="859050"/>
                  <a:pt x="617388" y="875370"/>
                  <a:pt x="654050" y="850929"/>
                </a:cubicBezTo>
                <a:lnTo>
                  <a:pt x="679450" y="812829"/>
                </a:lnTo>
                <a:cubicBezTo>
                  <a:pt x="683683" y="806479"/>
                  <a:pt x="687571" y="799884"/>
                  <a:pt x="692150" y="793779"/>
                </a:cubicBezTo>
                <a:cubicBezTo>
                  <a:pt x="698500" y="785312"/>
                  <a:pt x="705131" y="777049"/>
                  <a:pt x="711200" y="768379"/>
                </a:cubicBezTo>
                <a:cubicBezTo>
                  <a:pt x="719953" y="755875"/>
                  <a:pt x="725807" y="741072"/>
                  <a:pt x="736600" y="730279"/>
                </a:cubicBezTo>
                <a:cubicBezTo>
                  <a:pt x="745067" y="721812"/>
                  <a:pt x="754208" y="713970"/>
                  <a:pt x="762000" y="704879"/>
                </a:cubicBezTo>
                <a:cubicBezTo>
                  <a:pt x="766967" y="699085"/>
                  <a:pt x="769814" y="691692"/>
                  <a:pt x="774700" y="685829"/>
                </a:cubicBezTo>
                <a:cubicBezTo>
                  <a:pt x="785557" y="672800"/>
                  <a:pt x="813566" y="648838"/>
                  <a:pt x="825500" y="641379"/>
                </a:cubicBezTo>
                <a:cubicBezTo>
                  <a:pt x="831176" y="637831"/>
                  <a:pt x="838200" y="637146"/>
                  <a:pt x="844550" y="635029"/>
                </a:cubicBezTo>
                <a:cubicBezTo>
                  <a:pt x="883330" y="596249"/>
                  <a:pt x="840937" y="636151"/>
                  <a:pt x="901700" y="590579"/>
                </a:cubicBezTo>
                <a:cubicBezTo>
                  <a:pt x="910167" y="584229"/>
                  <a:pt x="917911" y="576780"/>
                  <a:pt x="927100" y="571529"/>
                </a:cubicBezTo>
                <a:cubicBezTo>
                  <a:pt x="932912" y="568208"/>
                  <a:pt x="940163" y="568172"/>
                  <a:pt x="946150" y="565179"/>
                </a:cubicBezTo>
                <a:cubicBezTo>
                  <a:pt x="957189" y="559659"/>
                  <a:pt x="966622" y="551142"/>
                  <a:pt x="977900" y="546129"/>
                </a:cubicBezTo>
                <a:cubicBezTo>
                  <a:pt x="985875" y="542585"/>
                  <a:pt x="995244" y="543136"/>
                  <a:pt x="1003300" y="539779"/>
                </a:cubicBezTo>
                <a:cubicBezTo>
                  <a:pt x="1020776" y="532497"/>
                  <a:pt x="1038348" y="524881"/>
                  <a:pt x="1054100" y="514379"/>
                </a:cubicBezTo>
                <a:cubicBezTo>
                  <a:pt x="1060450" y="510146"/>
                  <a:pt x="1066324" y="505092"/>
                  <a:pt x="1073150" y="501679"/>
                </a:cubicBezTo>
                <a:cubicBezTo>
                  <a:pt x="1079137" y="498686"/>
                  <a:pt x="1085850" y="497446"/>
                  <a:pt x="1092200" y="495329"/>
                </a:cubicBezTo>
                <a:cubicBezTo>
                  <a:pt x="1098550" y="488979"/>
                  <a:pt x="1103635" y="481039"/>
                  <a:pt x="1111250" y="476279"/>
                </a:cubicBezTo>
                <a:cubicBezTo>
                  <a:pt x="1121348" y="469968"/>
                  <a:pt x="1172213" y="453841"/>
                  <a:pt x="1181100" y="450879"/>
                </a:cubicBezTo>
                <a:lnTo>
                  <a:pt x="1200150" y="444529"/>
                </a:lnTo>
                <a:cubicBezTo>
                  <a:pt x="1206500" y="442412"/>
                  <a:pt x="1212985" y="440665"/>
                  <a:pt x="1219200" y="438179"/>
                </a:cubicBezTo>
                <a:lnTo>
                  <a:pt x="1250950" y="425479"/>
                </a:lnTo>
                <a:cubicBezTo>
                  <a:pt x="1306605" y="369824"/>
                  <a:pt x="1236006" y="437932"/>
                  <a:pt x="1289050" y="393729"/>
                </a:cubicBezTo>
                <a:cubicBezTo>
                  <a:pt x="1295949" y="387980"/>
                  <a:pt x="1300628" y="379660"/>
                  <a:pt x="1308100" y="374679"/>
                </a:cubicBezTo>
                <a:cubicBezTo>
                  <a:pt x="1313669" y="370966"/>
                  <a:pt x="1321163" y="371322"/>
                  <a:pt x="1327150" y="368329"/>
                </a:cubicBezTo>
                <a:cubicBezTo>
                  <a:pt x="1333976" y="364916"/>
                  <a:pt x="1339185" y="358635"/>
                  <a:pt x="1346200" y="355629"/>
                </a:cubicBezTo>
                <a:cubicBezTo>
                  <a:pt x="1354222" y="352191"/>
                  <a:pt x="1363209" y="351677"/>
                  <a:pt x="1371600" y="349279"/>
                </a:cubicBezTo>
                <a:cubicBezTo>
                  <a:pt x="1427919" y="333188"/>
                  <a:pt x="1329681" y="353175"/>
                  <a:pt x="1454150" y="336579"/>
                </a:cubicBezTo>
                <a:cubicBezTo>
                  <a:pt x="1559424" y="322542"/>
                  <a:pt x="1402606" y="338161"/>
                  <a:pt x="1524000" y="323879"/>
                </a:cubicBezTo>
                <a:cubicBezTo>
                  <a:pt x="1547219" y="321147"/>
                  <a:pt x="1570567" y="319646"/>
                  <a:pt x="1593850" y="317529"/>
                </a:cubicBezTo>
                <a:cubicBezTo>
                  <a:pt x="1621187" y="310695"/>
                  <a:pt x="1626211" y="308721"/>
                  <a:pt x="1657350" y="304829"/>
                </a:cubicBezTo>
                <a:cubicBezTo>
                  <a:pt x="1678458" y="302191"/>
                  <a:pt x="1699683" y="300596"/>
                  <a:pt x="1720850" y="298479"/>
                </a:cubicBezTo>
                <a:cubicBezTo>
                  <a:pt x="1746250" y="292129"/>
                  <a:pt x="1771225" y="283733"/>
                  <a:pt x="1797050" y="279429"/>
                </a:cubicBezTo>
                <a:cubicBezTo>
                  <a:pt x="1809750" y="277312"/>
                  <a:pt x="1822659" y="276202"/>
                  <a:pt x="1835150" y="273079"/>
                </a:cubicBezTo>
                <a:cubicBezTo>
                  <a:pt x="1848137" y="269832"/>
                  <a:pt x="1860550" y="264612"/>
                  <a:pt x="1873250" y="260379"/>
                </a:cubicBezTo>
                <a:cubicBezTo>
                  <a:pt x="1879600" y="258262"/>
                  <a:pt x="1885736" y="255342"/>
                  <a:pt x="1892300" y="254029"/>
                </a:cubicBezTo>
                <a:cubicBezTo>
                  <a:pt x="1902883" y="251912"/>
                  <a:pt x="1913533" y="250106"/>
                  <a:pt x="1924050" y="247679"/>
                </a:cubicBezTo>
                <a:cubicBezTo>
                  <a:pt x="1941057" y="243754"/>
                  <a:pt x="1957811" y="238765"/>
                  <a:pt x="1974850" y="234979"/>
                </a:cubicBezTo>
                <a:cubicBezTo>
                  <a:pt x="1995922" y="230296"/>
                  <a:pt x="2038350" y="222279"/>
                  <a:pt x="2038350" y="222279"/>
                </a:cubicBezTo>
                <a:cubicBezTo>
                  <a:pt x="2048933" y="215929"/>
                  <a:pt x="2059061" y="208749"/>
                  <a:pt x="2070100" y="203229"/>
                </a:cubicBezTo>
                <a:cubicBezTo>
                  <a:pt x="2076087" y="200236"/>
                  <a:pt x="2082903" y="199282"/>
                  <a:pt x="2089150" y="196879"/>
                </a:cubicBezTo>
                <a:cubicBezTo>
                  <a:pt x="2110428" y="188695"/>
                  <a:pt x="2131483" y="179946"/>
                  <a:pt x="2152650" y="171479"/>
                </a:cubicBezTo>
                <a:cubicBezTo>
                  <a:pt x="2165079" y="166507"/>
                  <a:pt x="2178169" y="163354"/>
                  <a:pt x="2190750" y="158779"/>
                </a:cubicBezTo>
                <a:cubicBezTo>
                  <a:pt x="2237095" y="141926"/>
                  <a:pt x="2210546" y="149781"/>
                  <a:pt x="2260600" y="127029"/>
                </a:cubicBezTo>
                <a:cubicBezTo>
                  <a:pt x="2270977" y="122312"/>
                  <a:pt x="2282155" y="119427"/>
                  <a:pt x="2292350" y="114329"/>
                </a:cubicBezTo>
                <a:cubicBezTo>
                  <a:pt x="2303389" y="108809"/>
                  <a:pt x="2313265" y="101189"/>
                  <a:pt x="2324100" y="95279"/>
                </a:cubicBezTo>
                <a:cubicBezTo>
                  <a:pt x="2336565" y="88480"/>
                  <a:pt x="2350386" y="84105"/>
                  <a:pt x="2362200" y="76229"/>
                </a:cubicBezTo>
                <a:cubicBezTo>
                  <a:pt x="2369672" y="71248"/>
                  <a:pt x="2373218" y="61195"/>
                  <a:pt x="2381250" y="57179"/>
                </a:cubicBezTo>
                <a:cubicBezTo>
                  <a:pt x="2410786" y="42411"/>
                  <a:pt x="2428304" y="46873"/>
                  <a:pt x="2457450" y="38129"/>
                </a:cubicBezTo>
                <a:cubicBezTo>
                  <a:pt x="2468368" y="34854"/>
                  <a:pt x="2478305" y="28781"/>
                  <a:pt x="2489200" y="25429"/>
                </a:cubicBezTo>
                <a:cubicBezTo>
                  <a:pt x="2544361" y="8456"/>
                  <a:pt x="2534603" y="15025"/>
                  <a:pt x="2590800" y="6379"/>
                </a:cubicBezTo>
                <a:cubicBezTo>
                  <a:pt x="2637471" y="-801"/>
                  <a:pt x="2607533" y="29"/>
                  <a:pt x="2635250" y="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834961" y="2211789"/>
            <a:ext cx="192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That is, only consider H(j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21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3" grpId="0" animBg="1"/>
      <p:bldP spid="11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Response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H(j</a:t>
            </a:r>
            <a:r>
              <a:rPr lang="el-GR" altLang="zh-TW" sz="2400" dirty="0"/>
              <a:t>ω</a:t>
            </a:r>
            <a:r>
              <a:rPr lang="en-US" altLang="zh-TW" sz="2400" dirty="0"/>
              <a:t>) </a:t>
            </a:r>
            <a:r>
              <a:rPr lang="en-US" altLang="zh-TW" sz="2400" dirty="0" smtClean="0"/>
              <a:t>is a complex number, so frequency response is usually represented by two curves 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3386185" y="2566756"/>
            <a:ext cx="5370512" cy="2128471"/>
            <a:chOff x="3555775" y="2390548"/>
            <a:chExt cx="5370512" cy="212847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5775" y="2390548"/>
              <a:ext cx="5370512" cy="212847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555775" y="2390548"/>
              <a:ext cx="421139" cy="32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270932" y="4635133"/>
            <a:ext cx="5266078" cy="2222867"/>
            <a:chOff x="3462567" y="4519019"/>
            <a:chExt cx="5266078" cy="222286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2567" y="4519019"/>
              <a:ext cx="5266078" cy="222286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555775" y="4519019"/>
              <a:ext cx="421139" cy="32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21782"/>
              </p:ext>
            </p:extLst>
          </p:nvPr>
        </p:nvGraphicFramePr>
        <p:xfrm>
          <a:off x="938213" y="2880093"/>
          <a:ext cx="19446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" name="方程式" r:id="rId6" imgW="901440" imgH="419040" progId="Equation.3">
                  <p:embed/>
                </p:oleObj>
              </mc:Choice>
              <mc:Fallback>
                <p:oleObj name="方程式" r:id="rId6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880093"/>
                        <a:ext cx="19446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66650"/>
              </p:ext>
            </p:extLst>
          </p:nvPr>
        </p:nvGraphicFramePr>
        <p:xfrm>
          <a:off x="1143570" y="5054029"/>
          <a:ext cx="16446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9" name="方程式" r:id="rId8" imgW="761760" imgH="431640" progId="Equation.3">
                  <p:embed/>
                </p:oleObj>
              </mc:Choice>
              <mc:Fallback>
                <p:oleObj name="方程式" r:id="rId8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570" y="5054029"/>
                        <a:ext cx="16446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138797" y="3645506"/>
            <a:ext cx="167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Magnitude Ratio</a:t>
            </a:r>
            <a:endParaRPr lang="zh-TW" altLang="en-US" sz="2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11362" y="6008922"/>
            <a:ext cx="167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Phase</a:t>
            </a:r>
          </a:p>
          <a:p>
            <a:pPr algn="ctr"/>
            <a:r>
              <a:rPr lang="en-US" altLang="zh-TW" sz="2400" b="1" dirty="0" smtClean="0"/>
              <a:t>Shift</a:t>
            </a:r>
            <a:endParaRPr lang="zh-TW" altLang="en-US" sz="2400" b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68351"/>
              </p:ext>
            </p:extLst>
          </p:nvPr>
        </p:nvGraphicFramePr>
        <p:xfrm>
          <a:off x="3123112" y="2660348"/>
          <a:ext cx="684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0" name="方程式" r:id="rId10" imgW="317160" imgH="215640" progId="Equation.3">
                  <p:embed/>
                </p:oleObj>
              </mc:Choice>
              <mc:Fallback>
                <p:oleObj name="方程式" r:id="rId10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112" y="2660348"/>
                        <a:ext cx="684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71389"/>
              </p:ext>
            </p:extLst>
          </p:nvPr>
        </p:nvGraphicFramePr>
        <p:xfrm>
          <a:off x="3085985" y="5267864"/>
          <a:ext cx="7143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1" name="方程式" r:id="rId12" imgW="330120" imgH="215640" progId="Equation.3">
                  <p:embed/>
                </p:oleObj>
              </mc:Choice>
              <mc:Fallback>
                <p:oleObj name="方程式" r:id="rId12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985" y="5267864"/>
                        <a:ext cx="7143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7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11.1</a:t>
            </a:r>
            <a:endParaRPr lang="zh-TW" altLang="en-US" dirty="0"/>
          </a:p>
        </p:txBody>
      </p:sp>
      <p:pic>
        <p:nvPicPr>
          <p:cNvPr id="5" name="圖片 9" descr="11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44" y="1027907"/>
            <a:ext cx="320054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5188"/>
              </p:ext>
            </p:extLst>
          </p:nvPr>
        </p:nvGraphicFramePr>
        <p:xfrm>
          <a:off x="738981" y="3962514"/>
          <a:ext cx="2549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" name="方程式" r:id="rId4" imgW="1307880" imgH="495000" progId="Equation.3">
                  <p:embed/>
                </p:oleObj>
              </mc:Choice>
              <mc:Fallback>
                <p:oleObj name="方程式" r:id="rId4" imgW="1307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" y="3962514"/>
                        <a:ext cx="25495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80766"/>
              </p:ext>
            </p:extLst>
          </p:nvPr>
        </p:nvGraphicFramePr>
        <p:xfrm>
          <a:off x="4992802" y="4761726"/>
          <a:ext cx="37528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3" name="方程式" r:id="rId6" imgW="1854000" imgH="431640" progId="Equation.3">
                  <p:embed/>
                </p:oleObj>
              </mc:Choice>
              <mc:Fallback>
                <p:oleObj name="方程式" r:id="rId6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802" y="4761726"/>
                        <a:ext cx="375285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59180"/>
              </p:ext>
            </p:extLst>
          </p:nvPr>
        </p:nvGraphicFramePr>
        <p:xfrm>
          <a:off x="735805" y="1848744"/>
          <a:ext cx="2301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" name="方程式" r:id="rId8" imgW="1180800" imgH="177480" progId="Equation.3">
                  <p:embed/>
                </p:oleObj>
              </mc:Choice>
              <mc:Fallback>
                <p:oleObj name="方程式" r:id="rId8" imgW="1180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1848744"/>
                        <a:ext cx="2301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69238"/>
              </p:ext>
            </p:extLst>
          </p:nvPr>
        </p:nvGraphicFramePr>
        <p:xfrm>
          <a:off x="735805" y="2334915"/>
          <a:ext cx="36401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" name="方程式" r:id="rId10" imgW="1866600" imgH="228600" progId="Equation.3">
                  <p:embed/>
                </p:oleObj>
              </mc:Choice>
              <mc:Fallback>
                <p:oleObj name="方程式" r:id="rId10" imgW="186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2334915"/>
                        <a:ext cx="364013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05763"/>
              </p:ext>
            </p:extLst>
          </p:nvPr>
        </p:nvGraphicFramePr>
        <p:xfrm>
          <a:off x="735805" y="2862363"/>
          <a:ext cx="12128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" name="方程式" r:id="rId12" imgW="622080" imgH="228600" progId="Equation.3">
                  <p:embed/>
                </p:oleObj>
              </mc:Choice>
              <mc:Fallback>
                <p:oleObj name="方程式" r:id="rId12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2862363"/>
                        <a:ext cx="12128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84968" y="3580741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Network Function:</a:t>
            </a:r>
            <a:endParaRPr lang="zh-TW" altLang="en-US" sz="24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08617"/>
              </p:ext>
            </p:extLst>
          </p:nvPr>
        </p:nvGraphicFramePr>
        <p:xfrm>
          <a:off x="735805" y="5430838"/>
          <a:ext cx="39608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7" name="方程式" r:id="rId14" imgW="2031840" imgH="419040" progId="Equation.3">
                  <p:embed/>
                </p:oleObj>
              </mc:Choice>
              <mc:Fallback>
                <p:oleObj name="方程式" r:id="rId14" imgW="2031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5430838"/>
                        <a:ext cx="396081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408453"/>
              </p:ext>
            </p:extLst>
          </p:nvPr>
        </p:nvGraphicFramePr>
        <p:xfrm>
          <a:off x="4992802" y="3811573"/>
          <a:ext cx="22034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" name="方程式" r:id="rId16" imgW="1130040" imgH="419040" progId="Equation.3">
                  <p:embed/>
                </p:oleObj>
              </mc:Choice>
              <mc:Fallback>
                <p:oleObj name="方程式" r:id="rId16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802" y="3811573"/>
                        <a:ext cx="22034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85875" y="4966663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Frequency Response:</a:t>
            </a:r>
            <a:endParaRPr lang="zh-TW" altLang="en-US" sz="24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533882"/>
              </p:ext>
            </p:extLst>
          </p:nvPr>
        </p:nvGraphicFramePr>
        <p:xfrm>
          <a:off x="5046547" y="5633264"/>
          <a:ext cx="36242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" name="方程式" r:id="rId18" imgW="1790640" imgH="393480" progId="Equation.3">
                  <p:embed/>
                </p:oleObj>
              </mc:Choice>
              <mc:Fallback>
                <p:oleObj name="方程式" r:id="rId18" imgW="1790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547" y="5633264"/>
                        <a:ext cx="36242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6869227" y="3518544"/>
            <a:ext cx="1109093" cy="443970"/>
            <a:chOff x="6869227" y="3518544"/>
            <a:chExt cx="1109093" cy="443970"/>
          </a:xfrm>
        </p:grpSpPr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1459234"/>
                </p:ext>
              </p:extLst>
            </p:nvPr>
          </p:nvGraphicFramePr>
          <p:xfrm>
            <a:off x="7644945" y="3518544"/>
            <a:ext cx="3333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0" name="方程式" r:id="rId20" imgW="164880" imgH="203040" progId="Equation.3">
                    <p:embed/>
                  </p:oleObj>
                </mc:Choice>
                <mc:Fallback>
                  <p:oleObj name="方程式" r:id="rId20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4945" y="3518544"/>
                          <a:ext cx="333375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直線單箭頭接點 3"/>
            <p:cNvCxnSpPr/>
            <p:nvPr/>
          </p:nvCxnSpPr>
          <p:spPr>
            <a:xfrm flipV="1">
              <a:off x="6869227" y="3811573"/>
              <a:ext cx="775718" cy="1509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7162373" y="3925094"/>
            <a:ext cx="1501206" cy="796925"/>
            <a:chOff x="7162373" y="3925094"/>
            <a:chExt cx="1501206" cy="796925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2234421"/>
                </p:ext>
              </p:extLst>
            </p:nvPr>
          </p:nvGraphicFramePr>
          <p:xfrm>
            <a:off x="7557092" y="3925094"/>
            <a:ext cx="1106487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1" name="方程式" r:id="rId22" imgW="545760" imgH="393480" progId="Equation.3">
                    <p:embed/>
                  </p:oleObj>
                </mc:Choice>
                <mc:Fallback>
                  <p:oleObj name="方程式" r:id="rId22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7092" y="3925094"/>
                          <a:ext cx="1106487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直線單箭頭接點 17"/>
            <p:cNvCxnSpPr/>
            <p:nvPr/>
          </p:nvCxnSpPr>
          <p:spPr>
            <a:xfrm flipV="1">
              <a:off x="7162373" y="4369064"/>
              <a:ext cx="394719" cy="37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9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11.1</a:t>
            </a:r>
            <a:endParaRPr lang="zh-TW" altLang="en-US" dirty="0"/>
          </a:p>
        </p:txBody>
      </p:sp>
      <p:pic>
        <p:nvPicPr>
          <p:cNvPr id="4" name="圖片 9" descr="11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44" y="1027907"/>
            <a:ext cx="320054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7675"/>
              </p:ext>
            </p:extLst>
          </p:nvPr>
        </p:nvGraphicFramePr>
        <p:xfrm>
          <a:off x="4307519" y="3766355"/>
          <a:ext cx="3804147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" name="方程式" r:id="rId4" imgW="1765080" imgH="939600" progId="Equation.3">
                  <p:embed/>
                </p:oleObj>
              </mc:Choice>
              <mc:Fallback>
                <p:oleObj name="方程式" r:id="rId4" imgW="17650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519" y="3766355"/>
                        <a:ext cx="3804147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07353"/>
              </p:ext>
            </p:extLst>
          </p:nvPr>
        </p:nvGraphicFramePr>
        <p:xfrm>
          <a:off x="905012" y="3577942"/>
          <a:ext cx="2493963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1" name="方程式" r:id="rId6" imgW="1231560" imgH="838080" progId="Equation.3">
                  <p:embed/>
                </p:oleObj>
              </mc:Choice>
              <mc:Fallback>
                <p:oleObj name="方程式" r:id="rId6" imgW="12315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12" y="3577942"/>
                        <a:ext cx="2493963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51209"/>
              </p:ext>
            </p:extLst>
          </p:nvPr>
        </p:nvGraphicFramePr>
        <p:xfrm>
          <a:off x="905012" y="6145717"/>
          <a:ext cx="7206654" cy="54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2" name="方程式" r:id="rId8" imgW="3162240" imgH="241200" progId="Equation.3">
                  <p:embed/>
                </p:oleObj>
              </mc:Choice>
              <mc:Fallback>
                <p:oleObj name="方程式" r:id="rId8" imgW="3162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12" y="6145717"/>
                        <a:ext cx="7206654" cy="548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579247"/>
              </p:ext>
            </p:extLst>
          </p:nvPr>
        </p:nvGraphicFramePr>
        <p:xfrm>
          <a:off x="735805" y="1848744"/>
          <a:ext cx="2301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3" name="方程式" r:id="rId10" imgW="1180800" imgH="177480" progId="Equation.3">
                  <p:embed/>
                </p:oleObj>
              </mc:Choice>
              <mc:Fallback>
                <p:oleObj name="方程式" r:id="rId10" imgW="1180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1848744"/>
                        <a:ext cx="2301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32555"/>
              </p:ext>
            </p:extLst>
          </p:nvPr>
        </p:nvGraphicFramePr>
        <p:xfrm>
          <a:off x="735805" y="2334915"/>
          <a:ext cx="36401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" name="方程式" r:id="rId12" imgW="1866600" imgH="228600" progId="Equation.3">
                  <p:embed/>
                </p:oleObj>
              </mc:Choice>
              <mc:Fallback>
                <p:oleObj name="方程式" r:id="rId12" imgW="186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2334915"/>
                        <a:ext cx="364013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94043"/>
              </p:ext>
            </p:extLst>
          </p:nvPr>
        </p:nvGraphicFramePr>
        <p:xfrm>
          <a:off x="735805" y="2862363"/>
          <a:ext cx="12128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5" name="方程式" r:id="rId14" imgW="622080" imgH="228600" progId="Equation.3">
                  <p:embed/>
                </p:oleObj>
              </mc:Choice>
              <mc:Fallback>
                <p:oleObj name="方程式" r:id="rId14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5" y="2862363"/>
                        <a:ext cx="12128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35805" y="5681465"/>
            <a:ext cx="587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Based on Superposition: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07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3105020"/>
            <a:ext cx="4243387" cy="28051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11.1</a:t>
            </a:r>
            <a:endParaRPr lang="zh-TW" altLang="en-US" dirty="0"/>
          </a:p>
        </p:txBody>
      </p:sp>
      <p:pic>
        <p:nvPicPr>
          <p:cNvPr id="5" name="圖片 9" descr="11-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10" y="365126"/>
            <a:ext cx="320054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5" y="3219352"/>
            <a:ext cx="4092480" cy="2521539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791318"/>
              </p:ext>
            </p:extLst>
          </p:nvPr>
        </p:nvGraphicFramePr>
        <p:xfrm>
          <a:off x="650970" y="5740891"/>
          <a:ext cx="36401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2" name="方程式" r:id="rId6" imgW="1866600" imgH="228600" progId="Equation.3">
                  <p:embed/>
                </p:oleObj>
              </mc:Choice>
              <mc:Fallback>
                <p:oleObj name="方程式" r:id="rId6" imgW="186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70" y="5740891"/>
                        <a:ext cx="364013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218430" y="2843410"/>
            <a:ext cx="19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u="sng" dirty="0" smtClean="0"/>
              <a:t>Input</a:t>
            </a:r>
            <a:endParaRPr lang="zh-TW" altLang="en-US" sz="2800" i="1" u="sng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79062"/>
              </p:ext>
            </p:extLst>
          </p:nvPr>
        </p:nvGraphicFramePr>
        <p:xfrm>
          <a:off x="5021262" y="5684379"/>
          <a:ext cx="34940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方程式" r:id="rId8" imgW="1726920" imgH="482400" progId="Equation.3">
                  <p:embed/>
                </p:oleObj>
              </mc:Choice>
              <mc:Fallback>
                <p:oleObj name="方程式" r:id="rId8" imgW="1726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2" y="5684379"/>
                        <a:ext cx="3494088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730827" y="2843410"/>
            <a:ext cx="19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u="sng" dirty="0" smtClean="0"/>
              <a:t>Output</a:t>
            </a:r>
            <a:endParaRPr lang="zh-TW" alt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6348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11.2</a:t>
            </a:r>
            <a:endParaRPr lang="zh-TW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850150"/>
              </p:ext>
            </p:extLst>
          </p:nvPr>
        </p:nvGraphicFramePr>
        <p:xfrm>
          <a:off x="558862" y="2011846"/>
          <a:ext cx="1498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3" name="方程式" r:id="rId3" imgW="838080" imgH="253800" progId="Equation.3">
                  <p:embed/>
                </p:oleObj>
              </mc:Choice>
              <mc:Fallback>
                <p:oleObj name="方程式" r:id="rId3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62" y="2011846"/>
                        <a:ext cx="1498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1808"/>
              </p:ext>
            </p:extLst>
          </p:nvPr>
        </p:nvGraphicFramePr>
        <p:xfrm>
          <a:off x="1038225" y="5412634"/>
          <a:ext cx="18383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4" name="方程式" r:id="rId5" imgW="1028520" imgH="799920" progId="Equation.3">
                  <p:embed/>
                </p:oleObj>
              </mc:Choice>
              <mc:Fallback>
                <p:oleObj name="方程式" r:id="rId5" imgW="10285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5412634"/>
                        <a:ext cx="1838325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817307"/>
              </p:ext>
            </p:extLst>
          </p:nvPr>
        </p:nvGraphicFramePr>
        <p:xfrm>
          <a:off x="1038225" y="2537663"/>
          <a:ext cx="21780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5" name="方程式" r:id="rId7" imgW="1218960" imgH="761760" progId="Equation.3">
                  <p:embed/>
                </p:oleObj>
              </mc:Choice>
              <mc:Fallback>
                <p:oleObj name="方程式" r:id="rId7" imgW="12189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2537663"/>
                        <a:ext cx="217805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9687"/>
              </p:ext>
            </p:extLst>
          </p:nvPr>
        </p:nvGraphicFramePr>
        <p:xfrm>
          <a:off x="5004576" y="5826197"/>
          <a:ext cx="2921358" cy="76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6" name="方程式" r:id="rId9" imgW="1498320" imgH="393480" progId="Equation.3">
                  <p:embed/>
                </p:oleObj>
              </mc:Choice>
              <mc:Fallback>
                <p:oleObj name="方程式" r:id="rId9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76" y="5826197"/>
                        <a:ext cx="2921358" cy="767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75751"/>
              </p:ext>
            </p:extLst>
          </p:nvPr>
        </p:nvGraphicFramePr>
        <p:xfrm>
          <a:off x="4165991" y="3280937"/>
          <a:ext cx="4190155" cy="133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7" name="方程式" r:id="rId11" imgW="2501640" imgH="799920" progId="Equation.3">
                  <p:embed/>
                </p:oleObj>
              </mc:Choice>
              <mc:Fallback>
                <p:oleObj name="方程式" r:id="rId11" imgW="250164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991" y="3280937"/>
                        <a:ext cx="4190155" cy="1338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955341"/>
              </p:ext>
            </p:extLst>
          </p:nvPr>
        </p:nvGraphicFramePr>
        <p:xfrm>
          <a:off x="5004576" y="5148685"/>
          <a:ext cx="2249888" cy="77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" name="方程式" r:id="rId13" imgW="1143000" imgH="393480" progId="Equation.3">
                  <p:embed/>
                </p:oleObj>
              </mc:Choice>
              <mc:Fallback>
                <p:oleObj name="方程式" r:id="rId13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76" y="5148685"/>
                        <a:ext cx="2249888" cy="77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165991" y="4640352"/>
            <a:ext cx="312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Assume C=1/</a:t>
            </a:r>
            <a:r>
              <a:rPr lang="en-US" altLang="zh-TW" sz="2400" dirty="0" err="1" smtClean="0"/>
              <a:t>aR</a:t>
            </a:r>
            <a:endParaRPr lang="zh-TW" altLang="en-US" sz="240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741879"/>
              </p:ext>
            </p:extLst>
          </p:nvPr>
        </p:nvGraphicFramePr>
        <p:xfrm>
          <a:off x="980281" y="3906886"/>
          <a:ext cx="229393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" name="方程式" r:id="rId15" imgW="1282680" imgH="838080" progId="Equation.3">
                  <p:embed/>
                </p:oleObj>
              </mc:Choice>
              <mc:Fallback>
                <p:oleObj name="方程式" r:id="rId15" imgW="1282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81" y="3906886"/>
                        <a:ext cx="2293937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0" y="480937"/>
            <a:ext cx="4485714" cy="280000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72281" y="1445342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Network Function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8258572" y="2161070"/>
            <a:ext cx="799142" cy="64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40451"/>
              </p:ext>
            </p:extLst>
          </p:nvPr>
        </p:nvGraphicFramePr>
        <p:xfrm>
          <a:off x="7925934" y="1598297"/>
          <a:ext cx="4302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" name="方程式" r:id="rId18" imgW="241200" imgH="393480" progId="Equation.3">
                  <p:embed/>
                </p:oleObj>
              </mc:Choice>
              <mc:Fallback>
                <p:oleObj name="方程式" r:id="rId18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5934" y="1598297"/>
                        <a:ext cx="4302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6378702" y="4629311"/>
            <a:ext cx="1806470" cy="461665"/>
            <a:chOff x="6378702" y="4629311"/>
            <a:chExt cx="1806470" cy="461665"/>
          </a:xfrm>
        </p:grpSpPr>
        <p:sp>
          <p:nvSpPr>
            <p:cNvPr id="17" name="文字方塊 16"/>
            <p:cNvSpPr txBox="1"/>
            <p:nvPr/>
          </p:nvSpPr>
          <p:spPr>
            <a:xfrm>
              <a:off x="6941122" y="4629311"/>
              <a:ext cx="124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a=1/RC</a:t>
              </a:r>
              <a:endParaRPr lang="zh-TW" altLang="en-US" sz="2400" dirty="0"/>
            </a:p>
          </p:txBody>
        </p:sp>
        <p:sp>
          <p:nvSpPr>
            <p:cNvPr id="4" name="向右箭號 3"/>
            <p:cNvSpPr/>
            <p:nvPr/>
          </p:nvSpPr>
          <p:spPr>
            <a:xfrm>
              <a:off x="6378702" y="4679865"/>
              <a:ext cx="537755" cy="382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4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4211</TotalTime>
  <Words>635</Words>
  <Application>Microsoft Office PowerPoint</Application>
  <PresentationFormat>如螢幕大小 (4:3)</PresentationFormat>
  <Paragraphs>185</Paragraphs>
  <Slides>36</Slides>
  <Notes>13</Notes>
  <HiddenSlides>0</HiddenSlides>
  <MMClips>3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新細明體</vt:lpstr>
      <vt:lpstr>Arial</vt:lpstr>
      <vt:lpstr>Calibri</vt:lpstr>
      <vt:lpstr>Calibri Light</vt:lpstr>
      <vt:lpstr>Times New Roman</vt:lpstr>
      <vt:lpstr>Office 佈景主題</vt:lpstr>
      <vt:lpstr>方程式</vt:lpstr>
      <vt:lpstr>Microsoft 方程式編輯器 3.0</vt:lpstr>
      <vt:lpstr>Lecture 22 Frequency Response </vt:lpstr>
      <vt:lpstr>Outline (Chapter 11)</vt:lpstr>
      <vt:lpstr>Review</vt:lpstr>
      <vt:lpstr>Frequency Response</vt:lpstr>
      <vt:lpstr>Frequency Response</vt:lpstr>
      <vt:lpstr>Example 11.1</vt:lpstr>
      <vt:lpstr>Example 11.1</vt:lpstr>
      <vt:lpstr>Example 11.1</vt:lpstr>
      <vt:lpstr>Example 11.2</vt:lpstr>
      <vt:lpstr>Example 11.2</vt:lpstr>
      <vt:lpstr>Example 11.2</vt:lpstr>
      <vt:lpstr>Example 11.2</vt:lpstr>
      <vt:lpstr>Another Example  for Phase Shift Network</vt:lpstr>
      <vt:lpstr>Another Example  for Phase Shift Network</vt:lpstr>
      <vt:lpstr>Computing  Frequency Response  by Poles and Zeros</vt:lpstr>
      <vt:lpstr>Frequency Response</vt:lpstr>
      <vt:lpstr>Frequency Response  - Magnitude Ratio</vt:lpstr>
      <vt:lpstr>Frequency Response  - Magnitude Ratio</vt:lpstr>
      <vt:lpstr>Frequency Response - Phase Shift</vt:lpstr>
      <vt:lpstr>Example 11.3</vt:lpstr>
      <vt:lpstr>Example 11.3</vt:lpstr>
      <vt:lpstr>Example 11.3</vt:lpstr>
      <vt:lpstr>Homework</vt:lpstr>
      <vt:lpstr>Application: Hearing</vt:lpstr>
      <vt:lpstr>Range of Hearing</vt:lpstr>
      <vt:lpstr>Equal Loudness Contour</vt:lpstr>
      <vt:lpstr>Hearing v.s. Age</vt:lpstr>
      <vt:lpstr>Phase and Sound</vt:lpstr>
      <vt:lpstr>Structure of Ear</vt:lpstr>
      <vt:lpstr>Cochlea (耳蝸)</vt:lpstr>
      <vt:lpstr>Cochlea (耳蝸)</vt:lpstr>
      <vt:lpstr>Machine Hearing</vt:lpstr>
      <vt:lpstr>PowerPoint 簡報</vt:lpstr>
      <vt:lpstr>Thank you!</vt:lpstr>
      <vt:lpstr>Answer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143</cp:revision>
  <dcterms:created xsi:type="dcterms:W3CDTF">2014-11-28T13:49:53Z</dcterms:created>
  <dcterms:modified xsi:type="dcterms:W3CDTF">2014-12-21T03:21:27Z</dcterms:modified>
</cp:coreProperties>
</file>